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presentation.xml" ContentType="application/vnd.openxmlformats-officedocument.presentationml.presentation.main+xml"/>
  <Override PartName="/ppt/notesSlides/notesSlide27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1.xml" ContentType="application/vnd.openxmlformats-officedocument.presentationml.notesSlide+xml"/>
  <Override PartName="/ppt/slideLayouts/slideLayout3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3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notesSlides/notesSlide44.xml" ContentType="application/vnd.openxmlformats-officedocument.presentationml.notesSlide+xml"/>
  <Override PartName="/ppt/notesMasters/notesMaster1.xml" ContentType="application/vnd.openxmlformats-officedocument.presentationml.notesMaster+xml"/>
  <Override PartName="/ppt/theme/theme4.xml" ContentType="application/vnd.openxmlformats-officedocument.theme+xml"/>
  <Override PartName="/ppt/theme/theme3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61" r:id="rId2"/>
    <p:sldMasterId id="2147483673" r:id="rId3"/>
  </p:sldMasterIdLst>
  <p:notesMasterIdLst>
    <p:notesMasterId r:id="rId66"/>
  </p:notesMasterIdLst>
  <p:sldIdLst>
    <p:sldId id="256" r:id="rId4"/>
    <p:sldId id="315" r:id="rId5"/>
    <p:sldId id="258" r:id="rId6"/>
    <p:sldId id="261" r:id="rId7"/>
    <p:sldId id="321" r:id="rId8"/>
    <p:sldId id="320" r:id="rId9"/>
    <p:sldId id="322" r:id="rId10"/>
    <p:sldId id="316" r:id="rId11"/>
    <p:sldId id="324" r:id="rId12"/>
    <p:sldId id="360" r:id="rId13"/>
    <p:sldId id="361" r:id="rId14"/>
    <p:sldId id="396" r:id="rId15"/>
    <p:sldId id="266" r:id="rId16"/>
    <p:sldId id="319" r:id="rId17"/>
    <p:sldId id="264" r:id="rId18"/>
    <p:sldId id="268" r:id="rId19"/>
    <p:sldId id="269" r:id="rId20"/>
    <p:sldId id="329" r:id="rId21"/>
    <p:sldId id="336" r:id="rId22"/>
    <p:sldId id="335" r:id="rId23"/>
    <p:sldId id="337" r:id="rId24"/>
    <p:sldId id="484" r:id="rId25"/>
    <p:sldId id="277" r:id="rId26"/>
    <p:sldId id="362" r:id="rId27"/>
    <p:sldId id="332" r:id="rId28"/>
    <p:sldId id="359" r:id="rId29"/>
    <p:sldId id="330" r:id="rId30"/>
    <p:sldId id="331" r:id="rId31"/>
    <p:sldId id="333" r:id="rId32"/>
    <p:sldId id="342" r:id="rId33"/>
    <p:sldId id="340" r:id="rId34"/>
    <p:sldId id="371" r:id="rId35"/>
    <p:sldId id="370" r:id="rId36"/>
    <p:sldId id="341" r:id="rId37"/>
    <p:sldId id="372" r:id="rId38"/>
    <p:sldId id="343" r:id="rId39"/>
    <p:sldId id="373" r:id="rId40"/>
    <p:sldId id="483" r:id="rId41"/>
    <p:sldId id="346" r:id="rId42"/>
    <p:sldId id="363" r:id="rId43"/>
    <p:sldId id="347" r:id="rId44"/>
    <p:sldId id="377" r:id="rId45"/>
    <p:sldId id="375" r:id="rId46"/>
    <p:sldId id="374" r:id="rId47"/>
    <p:sldId id="378" r:id="rId48"/>
    <p:sldId id="379" r:id="rId49"/>
    <p:sldId id="354" r:id="rId50"/>
    <p:sldId id="355" r:id="rId51"/>
    <p:sldId id="382" r:id="rId52"/>
    <p:sldId id="384" r:id="rId53"/>
    <p:sldId id="385" r:id="rId54"/>
    <p:sldId id="386" r:id="rId55"/>
    <p:sldId id="387" r:id="rId56"/>
    <p:sldId id="388" r:id="rId57"/>
    <p:sldId id="389" r:id="rId58"/>
    <p:sldId id="391" r:id="rId59"/>
    <p:sldId id="392" r:id="rId60"/>
    <p:sldId id="393" r:id="rId61"/>
    <p:sldId id="390" r:id="rId62"/>
    <p:sldId id="394" r:id="rId63"/>
    <p:sldId id="395" r:id="rId64"/>
    <p:sldId id="314" r:id="rId65"/>
  </p:sldIdLst>
  <p:sldSz cx="12192000" cy="6858000"/>
  <p:notesSz cx="6858000" cy="9144000"/>
  <p:embeddedFontLst>
    <p:embeddedFont>
      <p:font typeface="Roboto" panose="02000000000000000000" pitchFamily="2" charset="0"/>
      <p:regular r:id="rId67"/>
      <p:bold r:id="rId68"/>
      <p:italic r:id="rId69"/>
      <p:boldItalic r:id="rId70"/>
    </p:embeddedFont>
    <p:embeddedFont>
      <p:font typeface="Roboto Thin" panose="02000000000000000000" pitchFamily="2" charset="0"/>
      <p:regular r:id="rId71"/>
      <p:bold r:id="rId72"/>
      <p:italic r:id="rId73"/>
      <p:boldItalic r:id="rId7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91" roundtripDataSignature="AMtx7miXi3Xnq+HVFNbuacJeBTjJcTRju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0375F"/>
    <a:srgbClr val="F2F3F3"/>
    <a:srgbClr val="FFFFFF"/>
    <a:srgbClr val="EEECE1"/>
    <a:srgbClr val="94A2AC"/>
    <a:srgbClr val="D3D9DD"/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16DA210-FB5B-4158-B5E0-FEB733F419BA}" styleName="Estilo Claro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Estilo Mé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58"/>
  </p:normalViewPr>
  <p:slideViewPr>
    <p:cSldViewPr snapToGrid="0">
      <p:cViewPr varScale="1">
        <p:scale>
          <a:sx n="120" d="100"/>
          <a:sy n="120" d="100"/>
        </p:scale>
        <p:origin x="80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font" Target="fonts/font2.fntdata"/><Relationship Id="rId16" Type="http://schemas.openxmlformats.org/officeDocument/2006/relationships/slide" Target="slides/slide13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74" Type="http://schemas.openxmlformats.org/officeDocument/2006/relationships/font" Target="fonts/font8.fntdata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95" Type="http://schemas.openxmlformats.org/officeDocument/2006/relationships/tableStyles" Target="tableStyles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font" Target="fonts/font3.fntdata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font" Target="fonts/font6.fntdata"/><Relationship Id="rId93" Type="http://schemas.openxmlformats.org/officeDocument/2006/relationships/viewProps" Target="viewProps.xml"/><Relationship Id="rId98" Type="http://schemas.openxmlformats.org/officeDocument/2006/relationships/customXml" Target="../customXml/item3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font" Target="fonts/font1.fntdata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font" Target="fonts/font4.fntdata"/><Relationship Id="rId91" Type="http://customschemas.google.com/relationships/presentationmetadata" Target="metadata"/><Relationship Id="rId96" Type="http://schemas.openxmlformats.org/officeDocument/2006/relationships/customXml" Target="../customXml/item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font" Target="fonts/font7.fntdata"/><Relationship Id="rId94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97" Type="http://schemas.openxmlformats.org/officeDocument/2006/relationships/customXml" Target="../customXml/item2.xml"/><Relationship Id="rId7" Type="http://schemas.openxmlformats.org/officeDocument/2006/relationships/slide" Target="slides/slide4.xml"/><Relationship Id="rId71" Type="http://schemas.openxmlformats.org/officeDocument/2006/relationships/font" Target="fonts/font5.fntdata"/><Relationship Id="rId92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689025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402114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1" name="Google Shape;261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13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6" name="Google Shape;186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pt-BR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14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959855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9" name="Google Shape;239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https://www.youtube.com/watch?v=fKXztwtXaGo</a:t>
            </a:r>
            <a:endParaRPr/>
          </a:p>
        </p:txBody>
      </p:sp>
      <p:sp>
        <p:nvSpPr>
          <p:cNvPr id="240" name="Google Shape;240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15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3" name="Google Shape;303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p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17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3" name="Google Shape;303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p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02630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3" name="Google Shape;303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p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6638973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3" name="Google Shape;303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p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094080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6" name="Google Shape;186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pt-BR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3" name="Google Shape;303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p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6200585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>
          <a:extLst>
            <a:ext uri="{FF2B5EF4-FFF2-40B4-BE49-F238E27FC236}">
              <a16:creationId xmlns:a16="http://schemas.microsoft.com/office/drawing/2014/main" id="{4394D103-E622-261C-F223-F6AD50A19A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14:notes">
            <a:extLst>
              <a:ext uri="{FF2B5EF4-FFF2-40B4-BE49-F238E27FC236}">
                <a16:creationId xmlns:a16="http://schemas.microsoft.com/office/drawing/2014/main" id="{48CCB320-8DB7-DC72-0C55-B555B5D749F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3" name="Google Shape;303;p14:notes">
            <a:extLst>
              <a:ext uri="{FF2B5EF4-FFF2-40B4-BE49-F238E27FC236}">
                <a16:creationId xmlns:a16="http://schemas.microsoft.com/office/drawing/2014/main" id="{F6AA605D-1610-B369-8A68-F8EFB56682E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p14:notes">
            <a:extLst>
              <a:ext uri="{FF2B5EF4-FFF2-40B4-BE49-F238E27FC236}">
                <a16:creationId xmlns:a16="http://schemas.microsoft.com/office/drawing/2014/main" id="{A7B041B6-038B-37F3-33C6-5A1FBEECB6AA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863058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7" name="Google Shape;407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p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23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7" name="Google Shape;407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p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2696295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7" name="Google Shape;407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p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8153483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7" name="Google Shape;407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p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6958683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7" name="Google Shape;407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p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8763365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7" name="Google Shape;407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p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8607228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7" name="Google Shape;407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p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4659219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7" name="Google Shape;407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p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858646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7" name="Google Shape;407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p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655091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7" name="Google Shape;407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p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8055722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7" name="Google Shape;407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p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7528944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7" name="Google Shape;407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p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6404520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7" name="Google Shape;407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p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5406071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7" name="Google Shape;407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p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1917995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7" name="Google Shape;407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p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2644513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9" name="Google Shape;239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0" name="Google Shape;240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pt-BR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38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5309598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7" name="Google Shape;407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p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6834103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7" name="Google Shape;407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p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164965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203379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7" name="Google Shape;407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p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8552936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7" name="Google Shape;407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p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2020208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7" name="Google Shape;407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p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7913813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7" name="Google Shape;407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p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640727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7" name="Google Shape;407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p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775513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7" name="Google Shape;407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p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8536687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7" name="Google Shape;407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p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517816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7" name="Google Shape;407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p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4338845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7" name="Google Shape;407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p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9291010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7" name="Google Shape;407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p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521629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1421222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7" name="Google Shape;407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p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3869637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7" name="Google Shape;407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p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9398973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7" name="Google Shape;407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p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8914922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7" name="Google Shape;407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p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9178287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7" name="Google Shape;407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p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9890770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7" name="Google Shape;407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p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3613492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7" name="Google Shape;407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p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284003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7" name="Google Shape;407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p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2754797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7" name="Google Shape;407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p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8093914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7" name="Google Shape;407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p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60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501808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4765445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" name="Google Shape;430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4487595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52" name="Google Shape;752;p5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3" name="Google Shape;753;p5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pt-BR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62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942558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393289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16761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61"/>
          <p:cNvSpPr txBox="1"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61"/>
          <p:cNvSpPr txBox="1"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853"/>
              </a:spcBef>
              <a:spcAft>
                <a:spcPts val="0"/>
              </a:spcAft>
              <a:buClr>
                <a:srgbClr val="888888"/>
              </a:buClr>
              <a:buSzPts val="4263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746"/>
              </a:spcBef>
              <a:spcAft>
                <a:spcPts val="0"/>
              </a:spcAft>
              <a:buClr>
                <a:srgbClr val="888888"/>
              </a:buClr>
              <a:buSzPts val="373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639"/>
              </a:spcBef>
              <a:spcAft>
                <a:spcPts val="0"/>
              </a:spcAft>
              <a:buClr>
                <a:srgbClr val="888888"/>
              </a:buClr>
              <a:buSzPts val="3197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2664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2664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2664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2664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2664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2664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61"/>
          <p:cNvSpPr txBox="1">
            <a:spLocks noGrp="1"/>
          </p:cNvSpPr>
          <p:nvPr>
            <p:ph type="dt" idx="10"/>
          </p:nvPr>
        </p:nvSpPr>
        <p:spPr>
          <a:xfrm>
            <a:off x="609600" y="6356357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61"/>
          <p:cNvSpPr txBox="1">
            <a:spLocks noGrp="1"/>
          </p:cNvSpPr>
          <p:nvPr>
            <p:ph type="ftr" idx="11"/>
          </p:nvPr>
        </p:nvSpPr>
        <p:spPr>
          <a:xfrm>
            <a:off x="4165600" y="6356357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61"/>
          <p:cNvSpPr txBox="1">
            <a:spLocks noGrp="1"/>
          </p:cNvSpPr>
          <p:nvPr>
            <p:ph type="sldNum" idx="12"/>
          </p:nvPr>
        </p:nvSpPr>
        <p:spPr>
          <a:xfrm>
            <a:off x="8737600" y="6356357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82"/>
          <p:cNvSpPr txBox="1"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64"/>
              <a:buFont typeface="Calibri"/>
              <a:buNone/>
              <a:defRPr sz="2664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82"/>
          <p:cNvSpPr>
            <a:spLocks noGrp="1"/>
          </p:cNvSpPr>
          <p:nvPr>
            <p:ph type="pic" idx="2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73" name="Google Shape;73;p82"/>
          <p:cNvSpPr txBox="1">
            <a:spLocks noGrp="1"/>
          </p:cNvSpPr>
          <p:nvPr>
            <p:ph type="body" idx="1"/>
          </p:nvPr>
        </p:nvSpPr>
        <p:spPr>
          <a:xfrm>
            <a:off x="2389717" y="5367344"/>
            <a:ext cx="7315200" cy="8048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73"/>
              </a:spcBef>
              <a:spcAft>
                <a:spcPts val="0"/>
              </a:spcAft>
              <a:buClr>
                <a:schemeClr val="dk1"/>
              </a:buClr>
              <a:buSzPts val="1865"/>
              <a:buNone/>
              <a:defRPr sz="1865"/>
            </a:lvl1pPr>
            <a:lvl2pPr marL="914400" lvl="1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599"/>
              <a:buNone/>
              <a:defRPr sz="1599"/>
            </a:lvl2pPr>
            <a:lvl3pPr marL="1371600" lvl="2" indent="-228600" algn="l">
              <a:spcBef>
                <a:spcPts val="266"/>
              </a:spcBef>
              <a:spcAft>
                <a:spcPts val="0"/>
              </a:spcAft>
              <a:buClr>
                <a:schemeClr val="dk1"/>
              </a:buClr>
              <a:buSzPts val="1332"/>
              <a:buNone/>
              <a:defRPr sz="1332"/>
            </a:lvl3pPr>
            <a:lvl4pPr marL="1828800" lvl="3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199"/>
              <a:buNone/>
              <a:defRPr sz="1199"/>
            </a:lvl4pPr>
            <a:lvl5pPr marL="2286000" lvl="4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199"/>
              <a:buNone/>
              <a:defRPr sz="1199"/>
            </a:lvl5pPr>
            <a:lvl6pPr marL="2743200" lvl="5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199"/>
              <a:buNone/>
              <a:defRPr sz="1199"/>
            </a:lvl6pPr>
            <a:lvl7pPr marL="3200400" lvl="6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199"/>
              <a:buNone/>
              <a:defRPr sz="1199"/>
            </a:lvl7pPr>
            <a:lvl8pPr marL="3657600" lvl="7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199"/>
              <a:buNone/>
              <a:defRPr sz="1199"/>
            </a:lvl8pPr>
            <a:lvl9pPr marL="4114800" lvl="8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199"/>
              <a:buNone/>
              <a:defRPr sz="1199"/>
            </a:lvl9pPr>
          </a:lstStyle>
          <a:p>
            <a:endParaRPr/>
          </a:p>
        </p:txBody>
      </p:sp>
      <p:sp>
        <p:nvSpPr>
          <p:cNvPr id="74" name="Google Shape;74;p82"/>
          <p:cNvSpPr txBox="1">
            <a:spLocks noGrp="1"/>
          </p:cNvSpPr>
          <p:nvPr>
            <p:ph type="dt" idx="10"/>
          </p:nvPr>
        </p:nvSpPr>
        <p:spPr>
          <a:xfrm>
            <a:off x="609600" y="6356357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82"/>
          <p:cNvSpPr txBox="1">
            <a:spLocks noGrp="1"/>
          </p:cNvSpPr>
          <p:nvPr>
            <p:ph type="ftr" idx="11"/>
          </p:nvPr>
        </p:nvSpPr>
        <p:spPr>
          <a:xfrm>
            <a:off x="4165600" y="6356357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82"/>
          <p:cNvSpPr txBox="1">
            <a:spLocks noGrp="1"/>
          </p:cNvSpPr>
          <p:nvPr>
            <p:ph type="sldNum" idx="12"/>
          </p:nvPr>
        </p:nvSpPr>
        <p:spPr>
          <a:xfrm>
            <a:off x="8737600" y="6356357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3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83"/>
          <p:cNvSpPr txBox="1">
            <a:spLocks noGrp="1"/>
          </p:cNvSpPr>
          <p:nvPr>
            <p:ph type="body" idx="1"/>
          </p:nvPr>
        </p:nvSpPr>
        <p:spPr>
          <a:xfrm rot="5400000">
            <a:off x="3833018" y="-1623217"/>
            <a:ext cx="4525964" cy="109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0" name="Google Shape;80;p83"/>
          <p:cNvSpPr txBox="1">
            <a:spLocks noGrp="1"/>
          </p:cNvSpPr>
          <p:nvPr>
            <p:ph type="dt" idx="10"/>
          </p:nvPr>
        </p:nvSpPr>
        <p:spPr>
          <a:xfrm>
            <a:off x="609600" y="6356357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83"/>
          <p:cNvSpPr txBox="1">
            <a:spLocks noGrp="1"/>
          </p:cNvSpPr>
          <p:nvPr>
            <p:ph type="ftr" idx="11"/>
          </p:nvPr>
        </p:nvSpPr>
        <p:spPr>
          <a:xfrm>
            <a:off x="4165600" y="6356357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83"/>
          <p:cNvSpPr txBox="1">
            <a:spLocks noGrp="1"/>
          </p:cNvSpPr>
          <p:nvPr>
            <p:ph type="sldNum" idx="12"/>
          </p:nvPr>
        </p:nvSpPr>
        <p:spPr>
          <a:xfrm>
            <a:off x="8737600" y="6356357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84"/>
          <p:cNvSpPr txBox="1">
            <a:spLocks noGrp="1"/>
          </p:cNvSpPr>
          <p:nvPr>
            <p:ph type="title"/>
          </p:nvPr>
        </p:nvSpPr>
        <p:spPr>
          <a:xfrm rot="5400000">
            <a:off x="7285038" y="1828801"/>
            <a:ext cx="5851525" cy="27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84"/>
          <p:cNvSpPr txBox="1">
            <a:spLocks noGrp="1"/>
          </p:cNvSpPr>
          <p:nvPr>
            <p:ph type="body" idx="1"/>
          </p:nvPr>
        </p:nvSpPr>
        <p:spPr>
          <a:xfrm rot="5400000">
            <a:off x="1697038" y="-812799"/>
            <a:ext cx="5851525" cy="80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6" name="Google Shape;86;p84"/>
          <p:cNvSpPr txBox="1">
            <a:spLocks noGrp="1"/>
          </p:cNvSpPr>
          <p:nvPr>
            <p:ph type="dt" idx="10"/>
          </p:nvPr>
        </p:nvSpPr>
        <p:spPr>
          <a:xfrm>
            <a:off x="609600" y="6356357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84"/>
          <p:cNvSpPr txBox="1">
            <a:spLocks noGrp="1"/>
          </p:cNvSpPr>
          <p:nvPr>
            <p:ph type="ftr" idx="11"/>
          </p:nvPr>
        </p:nvSpPr>
        <p:spPr>
          <a:xfrm>
            <a:off x="4165600" y="6356357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84"/>
          <p:cNvSpPr txBox="1">
            <a:spLocks noGrp="1"/>
          </p:cNvSpPr>
          <p:nvPr>
            <p:ph type="sldNum" idx="12"/>
          </p:nvPr>
        </p:nvSpPr>
        <p:spPr>
          <a:xfrm>
            <a:off x="8737600" y="6356357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mente título" type="titleOnly">
  <p:cSld name="TITLE_ONLY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6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6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6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6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de título" type="title">
  <p:cSld name="TITLE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65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65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06" name="Google Shape;106;p6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6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6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nteúdo" type="obj">
  <p:cSld name="OBJECT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6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6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2" name="Google Shape;112;p6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6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6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beçalho da Seção" type="secHead">
  <p:cSld name="SECTION_HEADER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67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67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8" name="Google Shape;118;p6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6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6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uas Partes de Conteúdo" type="twoObj">
  <p:cSld name="TWO_OBJECTS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6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6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4" name="Google Shape;124;p68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5" name="Google Shape;125;p6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6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6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ção" type="twoTxTwoObj">
  <p:cSld name="TWO_OBJECTS_WITH_TEXT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69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69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31" name="Google Shape;131;p69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2" name="Google Shape;132;p69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33" name="Google Shape;133;p69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4" name="Google Shape;134;p6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6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6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 branco" type="blank">
  <p:cSld name="BLANK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7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7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7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ogo + Black">
  <p:cSld name="Logo + Black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údo com Legenda" type="objTx">
  <p:cSld name="OBJECT_WITH_CAPTION_TEXT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71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71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144" name="Google Shape;144;p71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45" name="Google Shape;145;p7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7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7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m com Legenda" type="picTx">
  <p:cSld name="PICTURE_WITH_CAPTION_TEXT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7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72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151" name="Google Shape;151;p72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52" name="Google Shape;152;p7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7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7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texto vertical" type="vertTx">
  <p:cSld name="VERTICAL_TEXT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7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73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8" name="Google Shape;158;p7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7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7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texto verticais" type="vertTitleAndTx">
  <p:cSld name="VERTICAL_TITLE_AND_VERTICAL_TEXT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74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74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4" name="Google Shape;164;p7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7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7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0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0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71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61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51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42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32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22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x-none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E395E-34A2-AA4D-9868-153B79C4F40E}" type="datetimeFigureOut">
              <a:rPr lang="en-US" smtClean="0"/>
              <a:t>3/11/25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888C7-909F-294F-8D58-CCD5DCAC4E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47300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E395E-34A2-AA4D-9868-153B79C4F40E}" type="datetimeFigureOut">
              <a:rPr lang="en-US" smtClean="0"/>
              <a:t>3/11/25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888C7-909F-294F-8D58-CCD5DCAC4E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44220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0"/>
            <a:ext cx="10363200" cy="1362075"/>
          </a:xfrm>
        </p:spPr>
        <p:txBody>
          <a:bodyPr anchor="t"/>
          <a:lstStyle>
            <a:lvl1pPr algn="l">
              <a:defRPr sz="5328" b="1" cap="all"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5"/>
            <a:ext cx="10363200" cy="1500187"/>
          </a:xfrm>
        </p:spPr>
        <p:txBody>
          <a:bodyPr anchor="b"/>
          <a:lstStyle>
            <a:lvl1pPr marL="0" indent="0">
              <a:buNone/>
              <a:defRPr sz="2664">
                <a:solidFill>
                  <a:schemeClr val="tx1">
                    <a:tint val="75000"/>
                  </a:schemeClr>
                </a:solidFill>
              </a:defRPr>
            </a:lvl1pPr>
            <a:lvl2pPr marL="609036" indent="0">
              <a:buNone/>
              <a:defRPr sz="2398">
                <a:solidFill>
                  <a:schemeClr val="tx1">
                    <a:tint val="75000"/>
                  </a:schemeClr>
                </a:solidFill>
              </a:defRPr>
            </a:lvl2pPr>
            <a:lvl3pPr marL="1218072" indent="0">
              <a:buNone/>
              <a:defRPr sz="2131">
                <a:solidFill>
                  <a:schemeClr val="tx1">
                    <a:tint val="75000"/>
                  </a:schemeClr>
                </a:solidFill>
              </a:defRPr>
            </a:lvl3pPr>
            <a:lvl4pPr marL="1827108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4pPr>
            <a:lvl5pPr marL="2436144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5pPr>
            <a:lvl6pPr marL="3045181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6pPr>
            <a:lvl7pPr marL="3654217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7pPr>
            <a:lvl8pPr marL="4263253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8pPr>
            <a:lvl9pPr marL="4872289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E395E-34A2-AA4D-9868-153B79C4F40E}" type="datetimeFigureOut">
              <a:rPr lang="en-US" smtClean="0"/>
              <a:t>3/11/25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888C7-909F-294F-8D58-CCD5DCAC4E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265196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4"/>
          </a:xfrm>
        </p:spPr>
        <p:txBody>
          <a:bodyPr/>
          <a:lstStyle>
            <a:lvl1pPr>
              <a:defRPr sz="3730"/>
            </a:lvl1pPr>
            <a:lvl2pPr>
              <a:defRPr sz="3197"/>
            </a:lvl2pPr>
            <a:lvl3pPr>
              <a:defRPr sz="2664"/>
            </a:lvl3pPr>
            <a:lvl4pPr>
              <a:defRPr sz="2398"/>
            </a:lvl4pPr>
            <a:lvl5pPr>
              <a:defRPr sz="2398"/>
            </a:lvl5pPr>
            <a:lvl6pPr>
              <a:defRPr sz="2398"/>
            </a:lvl6pPr>
            <a:lvl7pPr>
              <a:defRPr sz="2398"/>
            </a:lvl7pPr>
            <a:lvl8pPr>
              <a:defRPr sz="2398"/>
            </a:lvl8pPr>
            <a:lvl9pPr>
              <a:defRPr sz="2398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4"/>
          </a:xfrm>
        </p:spPr>
        <p:txBody>
          <a:bodyPr/>
          <a:lstStyle>
            <a:lvl1pPr>
              <a:defRPr sz="3730"/>
            </a:lvl1pPr>
            <a:lvl2pPr>
              <a:defRPr sz="3197"/>
            </a:lvl2pPr>
            <a:lvl3pPr>
              <a:defRPr sz="2664"/>
            </a:lvl3pPr>
            <a:lvl4pPr>
              <a:defRPr sz="2398"/>
            </a:lvl4pPr>
            <a:lvl5pPr>
              <a:defRPr sz="2398"/>
            </a:lvl5pPr>
            <a:lvl6pPr>
              <a:defRPr sz="2398"/>
            </a:lvl6pPr>
            <a:lvl7pPr>
              <a:defRPr sz="2398"/>
            </a:lvl7pPr>
            <a:lvl8pPr>
              <a:defRPr sz="2398"/>
            </a:lvl8pPr>
            <a:lvl9pPr>
              <a:defRPr sz="2398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E395E-34A2-AA4D-9868-153B79C4F40E}" type="datetimeFigureOut">
              <a:rPr lang="en-US" smtClean="0"/>
              <a:t>3/11/25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888C7-909F-294F-8D58-CCD5DCAC4E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37438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3197" b="1"/>
            </a:lvl1pPr>
            <a:lvl2pPr marL="609036" indent="0">
              <a:buNone/>
              <a:defRPr sz="2664" b="1"/>
            </a:lvl2pPr>
            <a:lvl3pPr marL="1218072" indent="0">
              <a:buNone/>
              <a:defRPr sz="2398" b="1"/>
            </a:lvl3pPr>
            <a:lvl4pPr marL="1827108" indent="0">
              <a:buNone/>
              <a:defRPr sz="2131" b="1"/>
            </a:lvl4pPr>
            <a:lvl5pPr marL="2436144" indent="0">
              <a:buNone/>
              <a:defRPr sz="2131" b="1"/>
            </a:lvl5pPr>
            <a:lvl6pPr marL="3045181" indent="0">
              <a:buNone/>
              <a:defRPr sz="2131" b="1"/>
            </a:lvl6pPr>
            <a:lvl7pPr marL="3654217" indent="0">
              <a:buNone/>
              <a:defRPr sz="2131" b="1"/>
            </a:lvl7pPr>
            <a:lvl8pPr marL="4263253" indent="0">
              <a:buNone/>
              <a:defRPr sz="2131" b="1"/>
            </a:lvl8pPr>
            <a:lvl9pPr marL="4872289" indent="0">
              <a:buNone/>
              <a:defRPr sz="2131" b="1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3197"/>
            </a:lvl1pPr>
            <a:lvl2pPr>
              <a:defRPr sz="2664"/>
            </a:lvl2pPr>
            <a:lvl3pPr>
              <a:defRPr sz="2398"/>
            </a:lvl3pPr>
            <a:lvl4pPr>
              <a:defRPr sz="2131"/>
            </a:lvl4pPr>
            <a:lvl5pPr>
              <a:defRPr sz="2131"/>
            </a:lvl5pPr>
            <a:lvl6pPr>
              <a:defRPr sz="2131"/>
            </a:lvl6pPr>
            <a:lvl7pPr>
              <a:defRPr sz="2131"/>
            </a:lvl7pPr>
            <a:lvl8pPr>
              <a:defRPr sz="2131"/>
            </a:lvl8pPr>
            <a:lvl9pPr>
              <a:defRPr sz="2131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8" y="1535113"/>
            <a:ext cx="5389033" cy="639762"/>
          </a:xfrm>
        </p:spPr>
        <p:txBody>
          <a:bodyPr anchor="b"/>
          <a:lstStyle>
            <a:lvl1pPr marL="0" indent="0">
              <a:buNone/>
              <a:defRPr sz="3197" b="1"/>
            </a:lvl1pPr>
            <a:lvl2pPr marL="609036" indent="0">
              <a:buNone/>
              <a:defRPr sz="2664" b="1"/>
            </a:lvl2pPr>
            <a:lvl3pPr marL="1218072" indent="0">
              <a:buNone/>
              <a:defRPr sz="2398" b="1"/>
            </a:lvl3pPr>
            <a:lvl4pPr marL="1827108" indent="0">
              <a:buNone/>
              <a:defRPr sz="2131" b="1"/>
            </a:lvl4pPr>
            <a:lvl5pPr marL="2436144" indent="0">
              <a:buNone/>
              <a:defRPr sz="2131" b="1"/>
            </a:lvl5pPr>
            <a:lvl6pPr marL="3045181" indent="0">
              <a:buNone/>
              <a:defRPr sz="2131" b="1"/>
            </a:lvl6pPr>
            <a:lvl7pPr marL="3654217" indent="0">
              <a:buNone/>
              <a:defRPr sz="2131" b="1"/>
            </a:lvl7pPr>
            <a:lvl8pPr marL="4263253" indent="0">
              <a:buNone/>
              <a:defRPr sz="2131" b="1"/>
            </a:lvl8pPr>
            <a:lvl9pPr marL="4872289" indent="0">
              <a:buNone/>
              <a:defRPr sz="2131" b="1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8" y="2174875"/>
            <a:ext cx="5389033" cy="3951288"/>
          </a:xfrm>
        </p:spPr>
        <p:txBody>
          <a:bodyPr/>
          <a:lstStyle>
            <a:lvl1pPr>
              <a:defRPr sz="3197"/>
            </a:lvl1pPr>
            <a:lvl2pPr>
              <a:defRPr sz="2664"/>
            </a:lvl2pPr>
            <a:lvl3pPr>
              <a:defRPr sz="2398"/>
            </a:lvl3pPr>
            <a:lvl4pPr>
              <a:defRPr sz="2131"/>
            </a:lvl4pPr>
            <a:lvl5pPr>
              <a:defRPr sz="2131"/>
            </a:lvl5pPr>
            <a:lvl6pPr>
              <a:defRPr sz="2131"/>
            </a:lvl6pPr>
            <a:lvl7pPr>
              <a:defRPr sz="2131"/>
            </a:lvl7pPr>
            <a:lvl8pPr>
              <a:defRPr sz="2131"/>
            </a:lvl8pPr>
            <a:lvl9pPr>
              <a:defRPr sz="2131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E395E-34A2-AA4D-9868-153B79C4F40E}" type="datetimeFigureOut">
              <a:rPr lang="en-US" smtClean="0"/>
              <a:t>3/11/25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888C7-909F-294F-8D58-CCD5DCAC4E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78136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E395E-34A2-AA4D-9868-153B79C4F40E}" type="datetimeFigureOut">
              <a:rPr lang="en-US" smtClean="0"/>
              <a:t>3/11/25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888C7-909F-294F-8D58-CCD5DCAC4E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6875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75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75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" name="Google Shape;29;p75"/>
          <p:cNvSpPr txBox="1">
            <a:spLocks noGrp="1"/>
          </p:cNvSpPr>
          <p:nvPr>
            <p:ph type="dt" idx="10"/>
          </p:nvPr>
        </p:nvSpPr>
        <p:spPr>
          <a:xfrm>
            <a:off x="609600" y="6356357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75"/>
          <p:cNvSpPr txBox="1">
            <a:spLocks noGrp="1"/>
          </p:cNvSpPr>
          <p:nvPr>
            <p:ph type="ftr" idx="11"/>
          </p:nvPr>
        </p:nvSpPr>
        <p:spPr>
          <a:xfrm>
            <a:off x="4165600" y="6356357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75"/>
          <p:cNvSpPr txBox="1">
            <a:spLocks noGrp="1"/>
          </p:cNvSpPr>
          <p:nvPr>
            <p:ph type="sldNum" idx="12"/>
          </p:nvPr>
        </p:nvSpPr>
        <p:spPr>
          <a:xfrm>
            <a:off x="8737600" y="6356357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E395E-34A2-AA4D-9868-153B79C4F40E}" type="datetimeFigureOut">
              <a:rPr lang="en-US" smtClean="0"/>
              <a:t>3/11/25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888C7-909F-294F-8D58-CCD5DCAC4E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1034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13" y="273056"/>
            <a:ext cx="4011084" cy="1162051"/>
          </a:xfrm>
        </p:spPr>
        <p:txBody>
          <a:bodyPr anchor="b"/>
          <a:lstStyle>
            <a:lvl1pPr algn="l">
              <a:defRPr sz="2664" b="1"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0"/>
            <a:ext cx="6815667" cy="5853113"/>
          </a:xfrm>
        </p:spPr>
        <p:txBody>
          <a:bodyPr/>
          <a:lstStyle>
            <a:lvl1pPr>
              <a:defRPr sz="4263"/>
            </a:lvl1pPr>
            <a:lvl2pPr>
              <a:defRPr sz="3730"/>
            </a:lvl2pPr>
            <a:lvl3pPr>
              <a:defRPr sz="3197"/>
            </a:lvl3pPr>
            <a:lvl4pPr>
              <a:defRPr sz="2664"/>
            </a:lvl4pPr>
            <a:lvl5pPr>
              <a:defRPr sz="2664"/>
            </a:lvl5pPr>
            <a:lvl6pPr>
              <a:defRPr sz="2664"/>
            </a:lvl6pPr>
            <a:lvl7pPr>
              <a:defRPr sz="2664"/>
            </a:lvl7pPr>
            <a:lvl8pPr>
              <a:defRPr sz="2664"/>
            </a:lvl8pPr>
            <a:lvl9pPr>
              <a:defRPr sz="2664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13" y="1435106"/>
            <a:ext cx="4011084" cy="4691063"/>
          </a:xfrm>
        </p:spPr>
        <p:txBody>
          <a:bodyPr/>
          <a:lstStyle>
            <a:lvl1pPr marL="0" indent="0">
              <a:buNone/>
              <a:defRPr sz="1865"/>
            </a:lvl1pPr>
            <a:lvl2pPr marL="609036" indent="0">
              <a:buNone/>
              <a:defRPr sz="1599"/>
            </a:lvl2pPr>
            <a:lvl3pPr marL="1218072" indent="0">
              <a:buNone/>
              <a:defRPr sz="1332"/>
            </a:lvl3pPr>
            <a:lvl4pPr marL="1827108" indent="0">
              <a:buNone/>
              <a:defRPr sz="1199"/>
            </a:lvl4pPr>
            <a:lvl5pPr marL="2436144" indent="0">
              <a:buNone/>
              <a:defRPr sz="1199"/>
            </a:lvl5pPr>
            <a:lvl6pPr marL="3045181" indent="0">
              <a:buNone/>
              <a:defRPr sz="1199"/>
            </a:lvl6pPr>
            <a:lvl7pPr marL="3654217" indent="0">
              <a:buNone/>
              <a:defRPr sz="1199"/>
            </a:lvl7pPr>
            <a:lvl8pPr marL="4263253" indent="0">
              <a:buNone/>
              <a:defRPr sz="1199"/>
            </a:lvl8pPr>
            <a:lvl9pPr marL="4872289" indent="0">
              <a:buNone/>
              <a:defRPr sz="1199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E395E-34A2-AA4D-9868-153B79C4F40E}" type="datetimeFigureOut">
              <a:rPr lang="en-US" smtClean="0"/>
              <a:t>3/11/25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888C7-909F-294F-8D58-CCD5DCAC4E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28551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664" b="1"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4263"/>
            </a:lvl1pPr>
            <a:lvl2pPr marL="609036" indent="0">
              <a:buNone/>
              <a:defRPr sz="3730"/>
            </a:lvl2pPr>
            <a:lvl3pPr marL="1218072" indent="0">
              <a:buNone/>
              <a:defRPr sz="3197"/>
            </a:lvl3pPr>
            <a:lvl4pPr marL="1827108" indent="0">
              <a:buNone/>
              <a:defRPr sz="2664"/>
            </a:lvl4pPr>
            <a:lvl5pPr marL="2436144" indent="0">
              <a:buNone/>
              <a:defRPr sz="2664"/>
            </a:lvl5pPr>
            <a:lvl6pPr marL="3045181" indent="0">
              <a:buNone/>
              <a:defRPr sz="2664"/>
            </a:lvl6pPr>
            <a:lvl7pPr marL="3654217" indent="0">
              <a:buNone/>
              <a:defRPr sz="2664"/>
            </a:lvl7pPr>
            <a:lvl8pPr marL="4263253" indent="0">
              <a:buNone/>
              <a:defRPr sz="2664"/>
            </a:lvl8pPr>
            <a:lvl9pPr marL="4872289" indent="0">
              <a:buNone/>
              <a:defRPr sz="2664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44"/>
            <a:ext cx="7315200" cy="804861"/>
          </a:xfrm>
        </p:spPr>
        <p:txBody>
          <a:bodyPr/>
          <a:lstStyle>
            <a:lvl1pPr marL="0" indent="0">
              <a:buNone/>
              <a:defRPr sz="1865"/>
            </a:lvl1pPr>
            <a:lvl2pPr marL="609036" indent="0">
              <a:buNone/>
              <a:defRPr sz="1599"/>
            </a:lvl2pPr>
            <a:lvl3pPr marL="1218072" indent="0">
              <a:buNone/>
              <a:defRPr sz="1332"/>
            </a:lvl3pPr>
            <a:lvl4pPr marL="1827108" indent="0">
              <a:buNone/>
              <a:defRPr sz="1199"/>
            </a:lvl4pPr>
            <a:lvl5pPr marL="2436144" indent="0">
              <a:buNone/>
              <a:defRPr sz="1199"/>
            </a:lvl5pPr>
            <a:lvl6pPr marL="3045181" indent="0">
              <a:buNone/>
              <a:defRPr sz="1199"/>
            </a:lvl6pPr>
            <a:lvl7pPr marL="3654217" indent="0">
              <a:buNone/>
              <a:defRPr sz="1199"/>
            </a:lvl7pPr>
            <a:lvl8pPr marL="4263253" indent="0">
              <a:buNone/>
              <a:defRPr sz="1199"/>
            </a:lvl8pPr>
            <a:lvl9pPr marL="4872289" indent="0">
              <a:buNone/>
              <a:defRPr sz="1199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E395E-34A2-AA4D-9868-153B79C4F40E}" type="datetimeFigureOut">
              <a:rPr lang="en-US" smtClean="0"/>
              <a:t>3/11/25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888C7-909F-294F-8D58-CCD5DCAC4E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83466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E395E-34A2-AA4D-9868-153B79C4F40E}" type="datetimeFigureOut">
              <a:rPr lang="en-US" smtClean="0"/>
              <a:t>3/11/25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888C7-909F-294F-8D58-CCD5DCAC4E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80211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26400" cy="5851525"/>
          </a:xfrm>
        </p:spPr>
        <p:txBody>
          <a:bodyPr vert="eaVert"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E395E-34A2-AA4D-9868-153B79C4F40E}" type="datetimeFigureOut">
              <a:rPr lang="en-US" smtClean="0"/>
              <a:t>3/11/25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888C7-909F-294F-8D58-CCD5DCAC4E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11647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ogo +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274256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6"/>
          <p:cNvSpPr txBox="1">
            <a:spLocks noGrp="1"/>
          </p:cNvSpPr>
          <p:nvPr>
            <p:ph type="title"/>
          </p:nvPr>
        </p:nvSpPr>
        <p:spPr>
          <a:xfrm>
            <a:off x="963084" y="4406900"/>
            <a:ext cx="103632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328"/>
              <a:buFont typeface="Calibri"/>
              <a:buNone/>
              <a:defRPr sz="5328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76"/>
          <p:cNvSpPr txBox="1">
            <a:spLocks noGrp="1"/>
          </p:cNvSpPr>
          <p:nvPr>
            <p:ph type="body" idx="1"/>
          </p:nvPr>
        </p:nvSpPr>
        <p:spPr>
          <a:xfrm>
            <a:off x="963084" y="2906715"/>
            <a:ext cx="103632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2664"/>
              <a:buNone/>
              <a:defRPr sz="2664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398"/>
              <a:buNone/>
              <a:defRPr sz="2398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426"/>
              </a:spcBef>
              <a:spcAft>
                <a:spcPts val="0"/>
              </a:spcAft>
              <a:buClr>
                <a:srgbClr val="888888"/>
              </a:buClr>
              <a:buSzPts val="2131"/>
              <a:buNone/>
              <a:defRPr sz="2131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373"/>
              </a:spcBef>
              <a:spcAft>
                <a:spcPts val="0"/>
              </a:spcAft>
              <a:buClr>
                <a:srgbClr val="888888"/>
              </a:buClr>
              <a:buSzPts val="1865"/>
              <a:buNone/>
              <a:defRPr sz="1865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373"/>
              </a:spcBef>
              <a:spcAft>
                <a:spcPts val="0"/>
              </a:spcAft>
              <a:buClr>
                <a:srgbClr val="888888"/>
              </a:buClr>
              <a:buSzPts val="1865"/>
              <a:buNone/>
              <a:defRPr sz="1865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373"/>
              </a:spcBef>
              <a:spcAft>
                <a:spcPts val="0"/>
              </a:spcAft>
              <a:buClr>
                <a:srgbClr val="888888"/>
              </a:buClr>
              <a:buSzPts val="1865"/>
              <a:buNone/>
              <a:defRPr sz="1865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373"/>
              </a:spcBef>
              <a:spcAft>
                <a:spcPts val="0"/>
              </a:spcAft>
              <a:buClr>
                <a:srgbClr val="888888"/>
              </a:buClr>
              <a:buSzPts val="1865"/>
              <a:buNone/>
              <a:defRPr sz="1865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373"/>
              </a:spcBef>
              <a:spcAft>
                <a:spcPts val="0"/>
              </a:spcAft>
              <a:buClr>
                <a:srgbClr val="888888"/>
              </a:buClr>
              <a:buSzPts val="1865"/>
              <a:buNone/>
              <a:defRPr sz="1865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373"/>
              </a:spcBef>
              <a:spcAft>
                <a:spcPts val="0"/>
              </a:spcAft>
              <a:buClr>
                <a:srgbClr val="888888"/>
              </a:buClr>
              <a:buSzPts val="1865"/>
              <a:buNone/>
              <a:defRPr sz="1865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76"/>
          <p:cNvSpPr txBox="1">
            <a:spLocks noGrp="1"/>
          </p:cNvSpPr>
          <p:nvPr>
            <p:ph type="dt" idx="10"/>
          </p:nvPr>
        </p:nvSpPr>
        <p:spPr>
          <a:xfrm>
            <a:off x="609600" y="6356357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76"/>
          <p:cNvSpPr txBox="1">
            <a:spLocks noGrp="1"/>
          </p:cNvSpPr>
          <p:nvPr>
            <p:ph type="ftr" idx="11"/>
          </p:nvPr>
        </p:nvSpPr>
        <p:spPr>
          <a:xfrm>
            <a:off x="4165600" y="6356357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76"/>
          <p:cNvSpPr txBox="1">
            <a:spLocks noGrp="1"/>
          </p:cNvSpPr>
          <p:nvPr>
            <p:ph type="sldNum" idx="12"/>
          </p:nvPr>
        </p:nvSpPr>
        <p:spPr>
          <a:xfrm>
            <a:off x="8737600" y="6356357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7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77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5384800" cy="4525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65455" algn="l">
              <a:spcBef>
                <a:spcPts val="746"/>
              </a:spcBef>
              <a:spcAft>
                <a:spcPts val="0"/>
              </a:spcAft>
              <a:buClr>
                <a:schemeClr val="dk1"/>
              </a:buClr>
              <a:buSzPts val="3730"/>
              <a:buChar char="•"/>
              <a:defRPr sz="3730"/>
            </a:lvl1pPr>
            <a:lvl2pPr marL="914400" lvl="1" indent="-431609" algn="l">
              <a:spcBef>
                <a:spcPts val="639"/>
              </a:spcBef>
              <a:spcAft>
                <a:spcPts val="0"/>
              </a:spcAft>
              <a:buClr>
                <a:schemeClr val="dk1"/>
              </a:buClr>
              <a:buSzPts val="3197"/>
              <a:buChar char="–"/>
              <a:defRPr sz="3197"/>
            </a:lvl2pPr>
            <a:lvl3pPr marL="1371600" lvl="2" indent="-397764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4"/>
              <a:buChar char="•"/>
              <a:defRPr sz="2664"/>
            </a:lvl3pPr>
            <a:lvl4pPr marL="1828800" lvl="3" indent="-380872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398"/>
              <a:buChar char="–"/>
              <a:defRPr sz="2398"/>
            </a:lvl4pPr>
            <a:lvl5pPr marL="2286000" lvl="4" indent="-380873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398"/>
              <a:buChar char="»"/>
              <a:defRPr sz="2398"/>
            </a:lvl5pPr>
            <a:lvl6pPr marL="2743200" lvl="5" indent="-380873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398"/>
              <a:buChar char="•"/>
              <a:defRPr sz="2398"/>
            </a:lvl6pPr>
            <a:lvl7pPr marL="3200400" lvl="6" indent="-380873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398"/>
              <a:buChar char="•"/>
              <a:defRPr sz="2398"/>
            </a:lvl7pPr>
            <a:lvl8pPr marL="3657600" lvl="7" indent="-380872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398"/>
              <a:buChar char="•"/>
              <a:defRPr sz="2398"/>
            </a:lvl8pPr>
            <a:lvl9pPr marL="4114800" lvl="8" indent="-380872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398"/>
              <a:buChar char="•"/>
              <a:defRPr sz="2398"/>
            </a:lvl9pPr>
          </a:lstStyle>
          <a:p>
            <a:endParaRPr/>
          </a:p>
        </p:txBody>
      </p:sp>
      <p:sp>
        <p:nvSpPr>
          <p:cNvPr id="41" name="Google Shape;41;p77"/>
          <p:cNvSpPr txBox="1">
            <a:spLocks noGrp="1"/>
          </p:cNvSpPr>
          <p:nvPr>
            <p:ph type="body" idx="2"/>
          </p:nvPr>
        </p:nvSpPr>
        <p:spPr>
          <a:xfrm>
            <a:off x="6197600" y="1600201"/>
            <a:ext cx="5384800" cy="4525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65455" algn="l">
              <a:spcBef>
                <a:spcPts val="746"/>
              </a:spcBef>
              <a:spcAft>
                <a:spcPts val="0"/>
              </a:spcAft>
              <a:buClr>
                <a:schemeClr val="dk1"/>
              </a:buClr>
              <a:buSzPts val="3730"/>
              <a:buChar char="•"/>
              <a:defRPr sz="3730"/>
            </a:lvl1pPr>
            <a:lvl2pPr marL="914400" lvl="1" indent="-431609" algn="l">
              <a:spcBef>
                <a:spcPts val="639"/>
              </a:spcBef>
              <a:spcAft>
                <a:spcPts val="0"/>
              </a:spcAft>
              <a:buClr>
                <a:schemeClr val="dk1"/>
              </a:buClr>
              <a:buSzPts val="3197"/>
              <a:buChar char="–"/>
              <a:defRPr sz="3197"/>
            </a:lvl2pPr>
            <a:lvl3pPr marL="1371600" lvl="2" indent="-397764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4"/>
              <a:buChar char="•"/>
              <a:defRPr sz="2664"/>
            </a:lvl3pPr>
            <a:lvl4pPr marL="1828800" lvl="3" indent="-380872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398"/>
              <a:buChar char="–"/>
              <a:defRPr sz="2398"/>
            </a:lvl4pPr>
            <a:lvl5pPr marL="2286000" lvl="4" indent="-380873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398"/>
              <a:buChar char="»"/>
              <a:defRPr sz="2398"/>
            </a:lvl5pPr>
            <a:lvl6pPr marL="2743200" lvl="5" indent="-380873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398"/>
              <a:buChar char="•"/>
              <a:defRPr sz="2398"/>
            </a:lvl6pPr>
            <a:lvl7pPr marL="3200400" lvl="6" indent="-380873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398"/>
              <a:buChar char="•"/>
              <a:defRPr sz="2398"/>
            </a:lvl7pPr>
            <a:lvl8pPr marL="3657600" lvl="7" indent="-380872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398"/>
              <a:buChar char="•"/>
              <a:defRPr sz="2398"/>
            </a:lvl8pPr>
            <a:lvl9pPr marL="4114800" lvl="8" indent="-380872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398"/>
              <a:buChar char="•"/>
              <a:defRPr sz="2398"/>
            </a:lvl9pPr>
          </a:lstStyle>
          <a:p>
            <a:endParaRPr/>
          </a:p>
        </p:txBody>
      </p:sp>
      <p:sp>
        <p:nvSpPr>
          <p:cNvPr id="42" name="Google Shape;42;p77"/>
          <p:cNvSpPr txBox="1">
            <a:spLocks noGrp="1"/>
          </p:cNvSpPr>
          <p:nvPr>
            <p:ph type="dt" idx="10"/>
          </p:nvPr>
        </p:nvSpPr>
        <p:spPr>
          <a:xfrm>
            <a:off x="609600" y="6356357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77"/>
          <p:cNvSpPr txBox="1">
            <a:spLocks noGrp="1"/>
          </p:cNvSpPr>
          <p:nvPr>
            <p:ph type="ftr" idx="11"/>
          </p:nvPr>
        </p:nvSpPr>
        <p:spPr>
          <a:xfrm>
            <a:off x="4165600" y="6356357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77"/>
          <p:cNvSpPr txBox="1">
            <a:spLocks noGrp="1"/>
          </p:cNvSpPr>
          <p:nvPr>
            <p:ph type="sldNum" idx="12"/>
          </p:nvPr>
        </p:nvSpPr>
        <p:spPr>
          <a:xfrm>
            <a:off x="8737600" y="6356357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8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861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8"/>
          <p:cNvSpPr txBox="1"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639"/>
              </a:spcBef>
              <a:spcAft>
                <a:spcPts val="0"/>
              </a:spcAft>
              <a:buClr>
                <a:schemeClr val="dk1"/>
              </a:buClr>
              <a:buSzPts val="3197"/>
              <a:buNone/>
              <a:defRPr sz="3197" b="1"/>
            </a:lvl1pPr>
            <a:lvl2pPr marL="914400" lvl="1" indent="-22860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4"/>
              <a:buNone/>
              <a:defRPr sz="2664" b="1"/>
            </a:lvl2pPr>
            <a:lvl3pPr marL="1371600" lvl="2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398"/>
              <a:buNone/>
              <a:defRPr sz="2398" b="1"/>
            </a:lvl3pPr>
            <a:lvl4pPr marL="1828800" lvl="3" indent="-228600" algn="l">
              <a:spcBef>
                <a:spcPts val="426"/>
              </a:spcBef>
              <a:spcAft>
                <a:spcPts val="0"/>
              </a:spcAft>
              <a:buClr>
                <a:schemeClr val="dk1"/>
              </a:buClr>
              <a:buSzPts val="2131"/>
              <a:buNone/>
              <a:defRPr sz="2131" b="1"/>
            </a:lvl4pPr>
            <a:lvl5pPr marL="2286000" lvl="4" indent="-228600" algn="l">
              <a:spcBef>
                <a:spcPts val="426"/>
              </a:spcBef>
              <a:spcAft>
                <a:spcPts val="0"/>
              </a:spcAft>
              <a:buClr>
                <a:schemeClr val="dk1"/>
              </a:buClr>
              <a:buSzPts val="2131"/>
              <a:buNone/>
              <a:defRPr sz="2131" b="1"/>
            </a:lvl5pPr>
            <a:lvl6pPr marL="2743200" lvl="5" indent="-228600" algn="l">
              <a:spcBef>
                <a:spcPts val="426"/>
              </a:spcBef>
              <a:spcAft>
                <a:spcPts val="0"/>
              </a:spcAft>
              <a:buClr>
                <a:schemeClr val="dk1"/>
              </a:buClr>
              <a:buSzPts val="2131"/>
              <a:buNone/>
              <a:defRPr sz="2131" b="1"/>
            </a:lvl6pPr>
            <a:lvl7pPr marL="3200400" lvl="6" indent="-228600" algn="l">
              <a:spcBef>
                <a:spcPts val="426"/>
              </a:spcBef>
              <a:spcAft>
                <a:spcPts val="0"/>
              </a:spcAft>
              <a:buClr>
                <a:schemeClr val="dk1"/>
              </a:buClr>
              <a:buSzPts val="2131"/>
              <a:buNone/>
              <a:defRPr sz="2131" b="1"/>
            </a:lvl7pPr>
            <a:lvl8pPr marL="3657600" lvl="7" indent="-228600" algn="l">
              <a:spcBef>
                <a:spcPts val="426"/>
              </a:spcBef>
              <a:spcAft>
                <a:spcPts val="0"/>
              </a:spcAft>
              <a:buClr>
                <a:schemeClr val="dk1"/>
              </a:buClr>
              <a:buSzPts val="2131"/>
              <a:buNone/>
              <a:defRPr sz="2131" b="1"/>
            </a:lvl8pPr>
            <a:lvl9pPr marL="4114800" lvl="8" indent="-228600" algn="l">
              <a:spcBef>
                <a:spcPts val="426"/>
              </a:spcBef>
              <a:spcAft>
                <a:spcPts val="0"/>
              </a:spcAft>
              <a:buClr>
                <a:schemeClr val="dk1"/>
              </a:buClr>
              <a:buSzPts val="2131"/>
              <a:buNone/>
              <a:defRPr sz="2131" b="1"/>
            </a:lvl9pPr>
          </a:lstStyle>
          <a:p>
            <a:endParaRPr/>
          </a:p>
        </p:txBody>
      </p:sp>
      <p:sp>
        <p:nvSpPr>
          <p:cNvPr id="48" name="Google Shape;48;p78"/>
          <p:cNvSpPr txBox="1">
            <a:spLocks noGrp="1"/>
          </p:cNvSpPr>
          <p:nvPr>
            <p:ph type="body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609" algn="l">
              <a:spcBef>
                <a:spcPts val="639"/>
              </a:spcBef>
              <a:spcAft>
                <a:spcPts val="0"/>
              </a:spcAft>
              <a:buClr>
                <a:schemeClr val="dk1"/>
              </a:buClr>
              <a:buSzPts val="3197"/>
              <a:buChar char="•"/>
              <a:defRPr sz="3197"/>
            </a:lvl1pPr>
            <a:lvl2pPr marL="914400" lvl="1" indent="-397764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4"/>
              <a:buChar char="–"/>
              <a:defRPr sz="2664"/>
            </a:lvl2pPr>
            <a:lvl3pPr marL="1371600" lvl="2" indent="-380872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398"/>
              <a:buChar char="•"/>
              <a:defRPr sz="2398"/>
            </a:lvl3pPr>
            <a:lvl4pPr marL="1828800" lvl="3" indent="-363918" algn="l">
              <a:spcBef>
                <a:spcPts val="426"/>
              </a:spcBef>
              <a:spcAft>
                <a:spcPts val="0"/>
              </a:spcAft>
              <a:buClr>
                <a:schemeClr val="dk1"/>
              </a:buClr>
              <a:buSzPts val="2131"/>
              <a:buChar char="–"/>
              <a:defRPr sz="2131"/>
            </a:lvl4pPr>
            <a:lvl5pPr marL="2286000" lvl="4" indent="-363918" algn="l">
              <a:spcBef>
                <a:spcPts val="426"/>
              </a:spcBef>
              <a:spcAft>
                <a:spcPts val="0"/>
              </a:spcAft>
              <a:buClr>
                <a:schemeClr val="dk1"/>
              </a:buClr>
              <a:buSzPts val="2131"/>
              <a:buChar char="»"/>
              <a:defRPr sz="2131"/>
            </a:lvl5pPr>
            <a:lvl6pPr marL="2743200" lvl="5" indent="-363918" algn="l">
              <a:spcBef>
                <a:spcPts val="426"/>
              </a:spcBef>
              <a:spcAft>
                <a:spcPts val="0"/>
              </a:spcAft>
              <a:buClr>
                <a:schemeClr val="dk1"/>
              </a:buClr>
              <a:buSzPts val="2131"/>
              <a:buChar char="•"/>
              <a:defRPr sz="2131"/>
            </a:lvl6pPr>
            <a:lvl7pPr marL="3200400" lvl="6" indent="-363918" algn="l">
              <a:spcBef>
                <a:spcPts val="426"/>
              </a:spcBef>
              <a:spcAft>
                <a:spcPts val="0"/>
              </a:spcAft>
              <a:buClr>
                <a:schemeClr val="dk1"/>
              </a:buClr>
              <a:buSzPts val="2131"/>
              <a:buChar char="•"/>
              <a:defRPr sz="2131"/>
            </a:lvl7pPr>
            <a:lvl8pPr marL="3657600" lvl="7" indent="-363918" algn="l">
              <a:spcBef>
                <a:spcPts val="426"/>
              </a:spcBef>
              <a:spcAft>
                <a:spcPts val="0"/>
              </a:spcAft>
              <a:buClr>
                <a:schemeClr val="dk1"/>
              </a:buClr>
              <a:buSzPts val="2131"/>
              <a:buChar char="•"/>
              <a:defRPr sz="2131"/>
            </a:lvl8pPr>
            <a:lvl9pPr marL="4114800" lvl="8" indent="-363918" algn="l">
              <a:spcBef>
                <a:spcPts val="426"/>
              </a:spcBef>
              <a:spcAft>
                <a:spcPts val="0"/>
              </a:spcAft>
              <a:buClr>
                <a:schemeClr val="dk1"/>
              </a:buClr>
              <a:buSzPts val="2131"/>
              <a:buChar char="•"/>
              <a:defRPr sz="2131"/>
            </a:lvl9pPr>
          </a:lstStyle>
          <a:p>
            <a:endParaRPr/>
          </a:p>
        </p:txBody>
      </p:sp>
      <p:sp>
        <p:nvSpPr>
          <p:cNvPr id="49" name="Google Shape;49;p78"/>
          <p:cNvSpPr txBox="1">
            <a:spLocks noGrp="1"/>
          </p:cNvSpPr>
          <p:nvPr>
            <p:ph type="body" idx="3"/>
          </p:nvPr>
        </p:nvSpPr>
        <p:spPr>
          <a:xfrm>
            <a:off x="6193378" y="1535113"/>
            <a:ext cx="5389033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639"/>
              </a:spcBef>
              <a:spcAft>
                <a:spcPts val="0"/>
              </a:spcAft>
              <a:buClr>
                <a:schemeClr val="dk1"/>
              </a:buClr>
              <a:buSzPts val="3197"/>
              <a:buNone/>
              <a:defRPr sz="3197" b="1"/>
            </a:lvl1pPr>
            <a:lvl2pPr marL="914400" lvl="1" indent="-22860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4"/>
              <a:buNone/>
              <a:defRPr sz="2664" b="1"/>
            </a:lvl2pPr>
            <a:lvl3pPr marL="1371600" lvl="2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398"/>
              <a:buNone/>
              <a:defRPr sz="2398" b="1"/>
            </a:lvl3pPr>
            <a:lvl4pPr marL="1828800" lvl="3" indent="-228600" algn="l">
              <a:spcBef>
                <a:spcPts val="426"/>
              </a:spcBef>
              <a:spcAft>
                <a:spcPts val="0"/>
              </a:spcAft>
              <a:buClr>
                <a:schemeClr val="dk1"/>
              </a:buClr>
              <a:buSzPts val="2131"/>
              <a:buNone/>
              <a:defRPr sz="2131" b="1"/>
            </a:lvl4pPr>
            <a:lvl5pPr marL="2286000" lvl="4" indent="-228600" algn="l">
              <a:spcBef>
                <a:spcPts val="426"/>
              </a:spcBef>
              <a:spcAft>
                <a:spcPts val="0"/>
              </a:spcAft>
              <a:buClr>
                <a:schemeClr val="dk1"/>
              </a:buClr>
              <a:buSzPts val="2131"/>
              <a:buNone/>
              <a:defRPr sz="2131" b="1"/>
            </a:lvl5pPr>
            <a:lvl6pPr marL="2743200" lvl="5" indent="-228600" algn="l">
              <a:spcBef>
                <a:spcPts val="426"/>
              </a:spcBef>
              <a:spcAft>
                <a:spcPts val="0"/>
              </a:spcAft>
              <a:buClr>
                <a:schemeClr val="dk1"/>
              </a:buClr>
              <a:buSzPts val="2131"/>
              <a:buNone/>
              <a:defRPr sz="2131" b="1"/>
            </a:lvl6pPr>
            <a:lvl7pPr marL="3200400" lvl="6" indent="-228600" algn="l">
              <a:spcBef>
                <a:spcPts val="426"/>
              </a:spcBef>
              <a:spcAft>
                <a:spcPts val="0"/>
              </a:spcAft>
              <a:buClr>
                <a:schemeClr val="dk1"/>
              </a:buClr>
              <a:buSzPts val="2131"/>
              <a:buNone/>
              <a:defRPr sz="2131" b="1"/>
            </a:lvl7pPr>
            <a:lvl8pPr marL="3657600" lvl="7" indent="-228600" algn="l">
              <a:spcBef>
                <a:spcPts val="426"/>
              </a:spcBef>
              <a:spcAft>
                <a:spcPts val="0"/>
              </a:spcAft>
              <a:buClr>
                <a:schemeClr val="dk1"/>
              </a:buClr>
              <a:buSzPts val="2131"/>
              <a:buNone/>
              <a:defRPr sz="2131" b="1"/>
            </a:lvl8pPr>
            <a:lvl9pPr marL="4114800" lvl="8" indent="-228600" algn="l">
              <a:spcBef>
                <a:spcPts val="426"/>
              </a:spcBef>
              <a:spcAft>
                <a:spcPts val="0"/>
              </a:spcAft>
              <a:buClr>
                <a:schemeClr val="dk1"/>
              </a:buClr>
              <a:buSzPts val="2131"/>
              <a:buNone/>
              <a:defRPr sz="2131" b="1"/>
            </a:lvl9pPr>
          </a:lstStyle>
          <a:p>
            <a:endParaRPr/>
          </a:p>
        </p:txBody>
      </p:sp>
      <p:sp>
        <p:nvSpPr>
          <p:cNvPr id="50" name="Google Shape;50;p78"/>
          <p:cNvSpPr txBox="1">
            <a:spLocks noGrp="1"/>
          </p:cNvSpPr>
          <p:nvPr>
            <p:ph type="body" idx="4"/>
          </p:nvPr>
        </p:nvSpPr>
        <p:spPr>
          <a:xfrm>
            <a:off x="6193378" y="2174875"/>
            <a:ext cx="5389033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609" algn="l">
              <a:spcBef>
                <a:spcPts val="639"/>
              </a:spcBef>
              <a:spcAft>
                <a:spcPts val="0"/>
              </a:spcAft>
              <a:buClr>
                <a:schemeClr val="dk1"/>
              </a:buClr>
              <a:buSzPts val="3197"/>
              <a:buChar char="•"/>
              <a:defRPr sz="3197"/>
            </a:lvl1pPr>
            <a:lvl2pPr marL="914400" lvl="1" indent="-397764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4"/>
              <a:buChar char="–"/>
              <a:defRPr sz="2664"/>
            </a:lvl2pPr>
            <a:lvl3pPr marL="1371600" lvl="2" indent="-380872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398"/>
              <a:buChar char="•"/>
              <a:defRPr sz="2398"/>
            </a:lvl3pPr>
            <a:lvl4pPr marL="1828800" lvl="3" indent="-363918" algn="l">
              <a:spcBef>
                <a:spcPts val="426"/>
              </a:spcBef>
              <a:spcAft>
                <a:spcPts val="0"/>
              </a:spcAft>
              <a:buClr>
                <a:schemeClr val="dk1"/>
              </a:buClr>
              <a:buSzPts val="2131"/>
              <a:buChar char="–"/>
              <a:defRPr sz="2131"/>
            </a:lvl4pPr>
            <a:lvl5pPr marL="2286000" lvl="4" indent="-363918" algn="l">
              <a:spcBef>
                <a:spcPts val="426"/>
              </a:spcBef>
              <a:spcAft>
                <a:spcPts val="0"/>
              </a:spcAft>
              <a:buClr>
                <a:schemeClr val="dk1"/>
              </a:buClr>
              <a:buSzPts val="2131"/>
              <a:buChar char="»"/>
              <a:defRPr sz="2131"/>
            </a:lvl5pPr>
            <a:lvl6pPr marL="2743200" lvl="5" indent="-363918" algn="l">
              <a:spcBef>
                <a:spcPts val="426"/>
              </a:spcBef>
              <a:spcAft>
                <a:spcPts val="0"/>
              </a:spcAft>
              <a:buClr>
                <a:schemeClr val="dk1"/>
              </a:buClr>
              <a:buSzPts val="2131"/>
              <a:buChar char="•"/>
              <a:defRPr sz="2131"/>
            </a:lvl6pPr>
            <a:lvl7pPr marL="3200400" lvl="6" indent="-363918" algn="l">
              <a:spcBef>
                <a:spcPts val="426"/>
              </a:spcBef>
              <a:spcAft>
                <a:spcPts val="0"/>
              </a:spcAft>
              <a:buClr>
                <a:schemeClr val="dk1"/>
              </a:buClr>
              <a:buSzPts val="2131"/>
              <a:buChar char="•"/>
              <a:defRPr sz="2131"/>
            </a:lvl7pPr>
            <a:lvl8pPr marL="3657600" lvl="7" indent="-363918" algn="l">
              <a:spcBef>
                <a:spcPts val="426"/>
              </a:spcBef>
              <a:spcAft>
                <a:spcPts val="0"/>
              </a:spcAft>
              <a:buClr>
                <a:schemeClr val="dk1"/>
              </a:buClr>
              <a:buSzPts val="2131"/>
              <a:buChar char="•"/>
              <a:defRPr sz="2131"/>
            </a:lvl8pPr>
            <a:lvl9pPr marL="4114800" lvl="8" indent="-363918" algn="l">
              <a:spcBef>
                <a:spcPts val="426"/>
              </a:spcBef>
              <a:spcAft>
                <a:spcPts val="0"/>
              </a:spcAft>
              <a:buClr>
                <a:schemeClr val="dk1"/>
              </a:buClr>
              <a:buSzPts val="2131"/>
              <a:buChar char="•"/>
              <a:defRPr sz="2131"/>
            </a:lvl9pPr>
          </a:lstStyle>
          <a:p>
            <a:endParaRPr/>
          </a:p>
        </p:txBody>
      </p:sp>
      <p:sp>
        <p:nvSpPr>
          <p:cNvPr id="51" name="Google Shape;51;p78"/>
          <p:cNvSpPr txBox="1">
            <a:spLocks noGrp="1"/>
          </p:cNvSpPr>
          <p:nvPr>
            <p:ph type="dt" idx="10"/>
          </p:nvPr>
        </p:nvSpPr>
        <p:spPr>
          <a:xfrm>
            <a:off x="609600" y="6356357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78"/>
          <p:cNvSpPr txBox="1">
            <a:spLocks noGrp="1"/>
          </p:cNvSpPr>
          <p:nvPr>
            <p:ph type="ftr" idx="11"/>
          </p:nvPr>
        </p:nvSpPr>
        <p:spPr>
          <a:xfrm>
            <a:off x="4165600" y="6356357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78"/>
          <p:cNvSpPr txBox="1">
            <a:spLocks noGrp="1"/>
          </p:cNvSpPr>
          <p:nvPr>
            <p:ph type="sldNum" idx="12"/>
          </p:nvPr>
        </p:nvSpPr>
        <p:spPr>
          <a:xfrm>
            <a:off x="8737600" y="6356357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79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79"/>
          <p:cNvSpPr txBox="1">
            <a:spLocks noGrp="1"/>
          </p:cNvSpPr>
          <p:nvPr>
            <p:ph type="dt" idx="10"/>
          </p:nvPr>
        </p:nvSpPr>
        <p:spPr>
          <a:xfrm>
            <a:off x="609600" y="6356357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79"/>
          <p:cNvSpPr txBox="1">
            <a:spLocks noGrp="1"/>
          </p:cNvSpPr>
          <p:nvPr>
            <p:ph type="ftr" idx="11"/>
          </p:nvPr>
        </p:nvSpPr>
        <p:spPr>
          <a:xfrm>
            <a:off x="4165600" y="6356357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79"/>
          <p:cNvSpPr txBox="1">
            <a:spLocks noGrp="1"/>
          </p:cNvSpPr>
          <p:nvPr>
            <p:ph type="sldNum" idx="12"/>
          </p:nvPr>
        </p:nvSpPr>
        <p:spPr>
          <a:xfrm>
            <a:off x="8737600" y="6356357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80"/>
          <p:cNvSpPr txBox="1">
            <a:spLocks noGrp="1"/>
          </p:cNvSpPr>
          <p:nvPr>
            <p:ph type="dt" idx="10"/>
          </p:nvPr>
        </p:nvSpPr>
        <p:spPr>
          <a:xfrm>
            <a:off x="609600" y="6356357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80"/>
          <p:cNvSpPr txBox="1">
            <a:spLocks noGrp="1"/>
          </p:cNvSpPr>
          <p:nvPr>
            <p:ph type="ftr" idx="11"/>
          </p:nvPr>
        </p:nvSpPr>
        <p:spPr>
          <a:xfrm>
            <a:off x="4165600" y="6356357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80"/>
          <p:cNvSpPr txBox="1">
            <a:spLocks noGrp="1"/>
          </p:cNvSpPr>
          <p:nvPr>
            <p:ph type="sldNum" idx="12"/>
          </p:nvPr>
        </p:nvSpPr>
        <p:spPr>
          <a:xfrm>
            <a:off x="8737600" y="6356357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81"/>
          <p:cNvSpPr txBox="1">
            <a:spLocks noGrp="1"/>
          </p:cNvSpPr>
          <p:nvPr>
            <p:ph type="title"/>
          </p:nvPr>
        </p:nvSpPr>
        <p:spPr>
          <a:xfrm>
            <a:off x="609613" y="273056"/>
            <a:ext cx="4011084" cy="1162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64"/>
              <a:buFont typeface="Calibri"/>
              <a:buNone/>
              <a:defRPr sz="2664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81"/>
          <p:cNvSpPr txBox="1">
            <a:spLocks noGrp="1"/>
          </p:cNvSpPr>
          <p:nvPr>
            <p:ph type="body" idx="1"/>
          </p:nvPr>
        </p:nvSpPr>
        <p:spPr>
          <a:xfrm>
            <a:off x="4766733" y="273050"/>
            <a:ext cx="6815667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99300" algn="l">
              <a:spcBef>
                <a:spcPts val="853"/>
              </a:spcBef>
              <a:spcAft>
                <a:spcPts val="0"/>
              </a:spcAft>
              <a:buClr>
                <a:schemeClr val="dk1"/>
              </a:buClr>
              <a:buSzPts val="4263"/>
              <a:buChar char="•"/>
              <a:defRPr sz="4263"/>
            </a:lvl1pPr>
            <a:lvl2pPr marL="914400" lvl="1" indent="-465455" algn="l">
              <a:spcBef>
                <a:spcPts val="746"/>
              </a:spcBef>
              <a:spcAft>
                <a:spcPts val="0"/>
              </a:spcAft>
              <a:buClr>
                <a:schemeClr val="dk1"/>
              </a:buClr>
              <a:buSzPts val="3730"/>
              <a:buChar char="–"/>
              <a:defRPr sz="3730"/>
            </a:lvl2pPr>
            <a:lvl3pPr marL="1371600" lvl="2" indent="-431609" algn="l">
              <a:spcBef>
                <a:spcPts val="639"/>
              </a:spcBef>
              <a:spcAft>
                <a:spcPts val="0"/>
              </a:spcAft>
              <a:buClr>
                <a:schemeClr val="dk1"/>
              </a:buClr>
              <a:buSzPts val="3197"/>
              <a:buChar char="•"/>
              <a:defRPr sz="3197"/>
            </a:lvl3pPr>
            <a:lvl4pPr marL="1828800" lvl="3" indent="-397764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4"/>
              <a:buChar char="–"/>
              <a:defRPr sz="2664"/>
            </a:lvl4pPr>
            <a:lvl5pPr marL="2286000" lvl="4" indent="-397764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4"/>
              <a:buChar char="»"/>
              <a:defRPr sz="2664"/>
            </a:lvl5pPr>
            <a:lvl6pPr marL="2743200" lvl="5" indent="-397764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4"/>
              <a:buChar char="•"/>
              <a:defRPr sz="2664"/>
            </a:lvl6pPr>
            <a:lvl7pPr marL="3200400" lvl="6" indent="-397764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4"/>
              <a:buChar char="•"/>
              <a:defRPr sz="2664"/>
            </a:lvl7pPr>
            <a:lvl8pPr marL="3657600" lvl="7" indent="-397764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4"/>
              <a:buChar char="•"/>
              <a:defRPr sz="2664"/>
            </a:lvl8pPr>
            <a:lvl9pPr marL="4114800" lvl="8" indent="-397764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4"/>
              <a:buChar char="•"/>
              <a:defRPr sz="2664"/>
            </a:lvl9pPr>
          </a:lstStyle>
          <a:p>
            <a:endParaRPr/>
          </a:p>
        </p:txBody>
      </p:sp>
      <p:sp>
        <p:nvSpPr>
          <p:cNvPr id="66" name="Google Shape;66;p81"/>
          <p:cNvSpPr txBox="1">
            <a:spLocks noGrp="1"/>
          </p:cNvSpPr>
          <p:nvPr>
            <p:ph type="body" idx="2"/>
          </p:nvPr>
        </p:nvSpPr>
        <p:spPr>
          <a:xfrm>
            <a:off x="609613" y="1435106"/>
            <a:ext cx="4011084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73"/>
              </a:spcBef>
              <a:spcAft>
                <a:spcPts val="0"/>
              </a:spcAft>
              <a:buClr>
                <a:schemeClr val="dk1"/>
              </a:buClr>
              <a:buSzPts val="1865"/>
              <a:buNone/>
              <a:defRPr sz="1865"/>
            </a:lvl1pPr>
            <a:lvl2pPr marL="914400" lvl="1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599"/>
              <a:buNone/>
              <a:defRPr sz="1599"/>
            </a:lvl2pPr>
            <a:lvl3pPr marL="1371600" lvl="2" indent="-228600" algn="l">
              <a:spcBef>
                <a:spcPts val="266"/>
              </a:spcBef>
              <a:spcAft>
                <a:spcPts val="0"/>
              </a:spcAft>
              <a:buClr>
                <a:schemeClr val="dk1"/>
              </a:buClr>
              <a:buSzPts val="1332"/>
              <a:buNone/>
              <a:defRPr sz="1332"/>
            </a:lvl3pPr>
            <a:lvl4pPr marL="1828800" lvl="3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199"/>
              <a:buNone/>
              <a:defRPr sz="1199"/>
            </a:lvl4pPr>
            <a:lvl5pPr marL="2286000" lvl="4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199"/>
              <a:buNone/>
              <a:defRPr sz="1199"/>
            </a:lvl5pPr>
            <a:lvl6pPr marL="2743200" lvl="5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199"/>
              <a:buNone/>
              <a:defRPr sz="1199"/>
            </a:lvl6pPr>
            <a:lvl7pPr marL="3200400" lvl="6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199"/>
              <a:buNone/>
              <a:defRPr sz="1199"/>
            </a:lvl7pPr>
            <a:lvl8pPr marL="3657600" lvl="7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199"/>
              <a:buNone/>
              <a:defRPr sz="1199"/>
            </a:lvl8pPr>
            <a:lvl9pPr marL="4114800" lvl="8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199"/>
              <a:buNone/>
              <a:defRPr sz="1199"/>
            </a:lvl9pPr>
          </a:lstStyle>
          <a:p>
            <a:endParaRPr/>
          </a:p>
        </p:txBody>
      </p:sp>
      <p:sp>
        <p:nvSpPr>
          <p:cNvPr id="67" name="Google Shape;67;p81"/>
          <p:cNvSpPr txBox="1">
            <a:spLocks noGrp="1"/>
          </p:cNvSpPr>
          <p:nvPr>
            <p:ph type="dt" idx="10"/>
          </p:nvPr>
        </p:nvSpPr>
        <p:spPr>
          <a:xfrm>
            <a:off x="609600" y="6356357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81"/>
          <p:cNvSpPr txBox="1">
            <a:spLocks noGrp="1"/>
          </p:cNvSpPr>
          <p:nvPr>
            <p:ph type="ftr" idx="11"/>
          </p:nvPr>
        </p:nvSpPr>
        <p:spPr>
          <a:xfrm>
            <a:off x="4165600" y="6356357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81"/>
          <p:cNvSpPr txBox="1">
            <a:spLocks noGrp="1"/>
          </p:cNvSpPr>
          <p:nvPr>
            <p:ph type="sldNum" idx="12"/>
          </p:nvPr>
        </p:nvSpPr>
        <p:spPr>
          <a:xfrm>
            <a:off x="8737600" y="6356357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3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5.xml"/><Relationship Id="rId16" Type="http://schemas.openxmlformats.org/officeDocument/2006/relationships/image" Target="../media/image6.png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5" Type="http://schemas.openxmlformats.org/officeDocument/2006/relationships/image" Target="../media/image5.png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60" descr="fiap_elemento1.png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0" y="0"/>
            <a:ext cx="12192000" cy="6851655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60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861"/>
              <a:buFont typeface="Calibri"/>
              <a:buNone/>
              <a:defRPr sz="586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2" name="Google Shape;12;p60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99300" algn="l" rtl="0">
              <a:spcBef>
                <a:spcPts val="853"/>
              </a:spcBef>
              <a:spcAft>
                <a:spcPts val="0"/>
              </a:spcAft>
              <a:buClr>
                <a:schemeClr val="dk1"/>
              </a:buClr>
              <a:buSzPts val="4263"/>
              <a:buFont typeface="Arial"/>
              <a:buChar char="•"/>
              <a:defRPr sz="426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65455" algn="l" rtl="0">
              <a:spcBef>
                <a:spcPts val="746"/>
              </a:spcBef>
              <a:spcAft>
                <a:spcPts val="0"/>
              </a:spcAft>
              <a:buClr>
                <a:schemeClr val="dk1"/>
              </a:buClr>
              <a:buSzPts val="3730"/>
              <a:buFont typeface="Arial"/>
              <a:buChar char="–"/>
              <a:defRPr sz="373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31609" algn="l" rtl="0">
              <a:spcBef>
                <a:spcPts val="639"/>
              </a:spcBef>
              <a:spcAft>
                <a:spcPts val="0"/>
              </a:spcAft>
              <a:buClr>
                <a:schemeClr val="dk1"/>
              </a:buClr>
              <a:buSzPts val="3197"/>
              <a:buFont typeface="Arial"/>
              <a:buChar char="•"/>
              <a:defRPr sz="319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9776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4"/>
              <a:buFont typeface="Arial"/>
              <a:buChar char="–"/>
              <a:defRPr sz="266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9776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4"/>
              <a:buFont typeface="Arial"/>
              <a:buChar char="»"/>
              <a:defRPr sz="266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9776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4"/>
              <a:buFont typeface="Arial"/>
              <a:buChar char="•"/>
              <a:defRPr sz="266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9776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4"/>
              <a:buFont typeface="Arial"/>
              <a:buChar char="•"/>
              <a:defRPr sz="266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9776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4"/>
              <a:buFont typeface="Arial"/>
              <a:buChar char="•"/>
              <a:defRPr sz="266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9776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4"/>
              <a:buFont typeface="Arial"/>
              <a:buChar char="•"/>
              <a:defRPr sz="266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60"/>
          <p:cNvSpPr txBox="1">
            <a:spLocks noGrp="1"/>
          </p:cNvSpPr>
          <p:nvPr>
            <p:ph type="dt" idx="10"/>
          </p:nvPr>
        </p:nvSpPr>
        <p:spPr>
          <a:xfrm>
            <a:off x="609600" y="6356357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59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60"/>
          <p:cNvSpPr txBox="1">
            <a:spLocks noGrp="1"/>
          </p:cNvSpPr>
          <p:nvPr>
            <p:ph type="ftr" idx="11"/>
          </p:nvPr>
        </p:nvSpPr>
        <p:spPr>
          <a:xfrm>
            <a:off x="4165600" y="6356357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59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" name="Google Shape;15;p60"/>
          <p:cNvSpPr txBox="1">
            <a:spLocks noGrp="1"/>
          </p:cNvSpPr>
          <p:nvPr>
            <p:ph type="sldNum" idx="12"/>
          </p:nvPr>
        </p:nvSpPr>
        <p:spPr>
          <a:xfrm>
            <a:off x="8737600" y="6356357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59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59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59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59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59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59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59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59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59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  <p:grpSp>
        <p:nvGrpSpPr>
          <p:cNvPr id="16" name="Google Shape;16;p60"/>
          <p:cNvGrpSpPr/>
          <p:nvPr/>
        </p:nvGrpSpPr>
        <p:grpSpPr>
          <a:xfrm>
            <a:off x="10777976" y="223305"/>
            <a:ext cx="1179560" cy="185138"/>
            <a:chOff x="7919542" y="328894"/>
            <a:chExt cx="957000" cy="150345"/>
          </a:xfrm>
        </p:grpSpPr>
        <p:pic>
          <p:nvPicPr>
            <p:cNvPr id="17" name="Google Shape;17;p60"/>
            <p:cNvPicPr preferRelativeResize="0"/>
            <p:nvPr/>
          </p:nvPicPr>
          <p:blipFill rotWithShape="1">
            <a:blip r:embed="rId15">
              <a:alphaModFix/>
            </a:blip>
            <a:srcRect/>
            <a:stretch/>
          </p:blipFill>
          <p:spPr>
            <a:xfrm>
              <a:off x="7919542" y="345210"/>
              <a:ext cx="498247" cy="13402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" name="Google Shape;18;p60" descr="mba.png"/>
            <p:cNvPicPr preferRelativeResize="0"/>
            <p:nvPr/>
          </p:nvPicPr>
          <p:blipFill rotWithShape="1">
            <a:blip r:embed="rId16">
              <a:alphaModFix/>
            </a:blip>
            <a:srcRect/>
            <a:stretch/>
          </p:blipFill>
          <p:spPr>
            <a:xfrm>
              <a:off x="8518622" y="328894"/>
              <a:ext cx="357920" cy="14531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6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1" name="Google Shape;91;p6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2" name="Google Shape;92;p6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3" name="Google Shape;93;p6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4" name="Google Shape;94;p6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  <p:grpSp>
        <p:nvGrpSpPr>
          <p:cNvPr id="95" name="Google Shape;95;p63"/>
          <p:cNvGrpSpPr/>
          <p:nvPr/>
        </p:nvGrpSpPr>
        <p:grpSpPr>
          <a:xfrm>
            <a:off x="10773645" y="223306"/>
            <a:ext cx="1178469" cy="185138"/>
            <a:chOff x="7919542" y="328894"/>
            <a:chExt cx="957000" cy="150345"/>
          </a:xfrm>
        </p:grpSpPr>
        <p:pic>
          <p:nvPicPr>
            <p:cNvPr id="96" name="Google Shape;96;p63"/>
            <p:cNvPicPr preferRelativeResize="0"/>
            <p:nvPr/>
          </p:nvPicPr>
          <p:blipFill rotWithShape="1">
            <a:blip r:embed="rId13">
              <a:alphaModFix/>
            </a:blip>
            <a:srcRect/>
            <a:stretch/>
          </p:blipFill>
          <p:spPr>
            <a:xfrm>
              <a:off x="7919542" y="345210"/>
              <a:ext cx="498247" cy="13402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" name="Google Shape;97;p63" descr="mba.png"/>
            <p:cNvPicPr preferRelativeResize="0"/>
            <p:nvPr/>
          </p:nvPicPr>
          <p:blipFill rotWithShape="1">
            <a:blip r:embed="rId14">
              <a:alphaModFix/>
            </a:blip>
            <a:srcRect/>
            <a:stretch/>
          </p:blipFill>
          <p:spPr>
            <a:xfrm>
              <a:off x="8518622" y="328894"/>
              <a:ext cx="357920" cy="14531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" descr="fiap_elemento1.png">
            <a:extLst>
              <a:ext uri="{FF2B5EF4-FFF2-40B4-BE49-F238E27FC236}">
                <a16:creationId xmlns:a16="http://schemas.microsoft.com/office/drawing/2014/main" id="{BC1E70F3-7777-5A4C-A91B-972B92D521D0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1655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7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9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4E9205-9656-6046-8C3D-28FDB8803E63}" type="datetimeFigureOut">
              <a:rPr lang="en-US" smtClean="0"/>
              <a:t>3/11/25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7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9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7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9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C49B36-4058-3742-A64C-523393E04A2E}" type="slidenum">
              <a:rPr lang="en-US" smtClean="0"/>
              <a:t>‹nº›</a:t>
            </a:fld>
            <a:endParaRPr lang="en-US"/>
          </a:p>
        </p:txBody>
      </p:sp>
      <p:grpSp>
        <p:nvGrpSpPr>
          <p:cNvPr id="11" name="Group 5">
            <a:extLst>
              <a:ext uri="{FF2B5EF4-FFF2-40B4-BE49-F238E27FC236}">
                <a16:creationId xmlns:a16="http://schemas.microsoft.com/office/drawing/2014/main" id="{2287E5D5-86AA-BA41-AD5B-C512E4ADA64F}"/>
              </a:ext>
            </a:extLst>
          </p:cNvPr>
          <p:cNvGrpSpPr/>
          <p:nvPr userDrawn="1"/>
        </p:nvGrpSpPr>
        <p:grpSpPr>
          <a:xfrm>
            <a:off x="10777976" y="223305"/>
            <a:ext cx="1179560" cy="185138"/>
            <a:chOff x="7919542" y="328894"/>
            <a:chExt cx="957000" cy="150345"/>
          </a:xfrm>
        </p:grpSpPr>
        <p:pic>
          <p:nvPicPr>
            <p:cNvPr id="13" name="Imagem 1">
              <a:extLst>
                <a:ext uri="{FF2B5EF4-FFF2-40B4-BE49-F238E27FC236}">
                  <a16:creationId xmlns:a16="http://schemas.microsoft.com/office/drawing/2014/main" id="{88405014-CFAE-AA46-826B-C6318AB3B4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19542" y="345210"/>
              <a:ext cx="498247" cy="134029"/>
            </a:xfrm>
            <a:prstGeom prst="rect">
              <a:avLst/>
            </a:prstGeom>
          </p:spPr>
        </p:pic>
        <p:pic>
          <p:nvPicPr>
            <p:cNvPr id="14" name="Picture 10" descr="mba.png">
              <a:extLst>
                <a:ext uri="{FF2B5EF4-FFF2-40B4-BE49-F238E27FC236}">
                  <a16:creationId xmlns:a16="http://schemas.microsoft.com/office/drawing/2014/main" id="{45D96DEE-F149-EB4A-95B1-85F69FCBE1C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18622" y="328894"/>
              <a:ext cx="357920" cy="14531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353155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p:txStyles>
    <p:titleStyle>
      <a:lvl1pPr algn="ctr" defTabSz="609036" rtl="0" eaLnBrk="1" latinLnBrk="0" hangingPunct="1">
        <a:spcBef>
          <a:spcPct val="0"/>
        </a:spcBef>
        <a:buNone/>
        <a:defRPr sz="586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6777" indent="-456777" algn="l" defTabSz="609036" rtl="0" eaLnBrk="1" latinLnBrk="0" hangingPunct="1">
        <a:spcBef>
          <a:spcPct val="20000"/>
        </a:spcBef>
        <a:buFont typeface="Arial"/>
        <a:buChar char="•"/>
        <a:defRPr sz="4263" kern="1200">
          <a:solidFill>
            <a:schemeClr val="tx1"/>
          </a:solidFill>
          <a:latin typeface="+mn-lt"/>
          <a:ea typeface="+mn-ea"/>
          <a:cs typeface="+mn-cs"/>
        </a:defRPr>
      </a:lvl1pPr>
      <a:lvl2pPr marL="989684" indent="-380648" algn="l" defTabSz="609036" rtl="0" eaLnBrk="1" latinLnBrk="0" hangingPunct="1">
        <a:spcBef>
          <a:spcPct val="20000"/>
        </a:spcBef>
        <a:buFont typeface="Arial"/>
        <a:buChar char="–"/>
        <a:defRPr sz="3730" kern="1200">
          <a:solidFill>
            <a:schemeClr val="tx1"/>
          </a:solidFill>
          <a:latin typeface="+mn-lt"/>
          <a:ea typeface="+mn-ea"/>
          <a:cs typeface="+mn-cs"/>
        </a:defRPr>
      </a:lvl2pPr>
      <a:lvl3pPr marL="1522590" indent="-304518" algn="l" defTabSz="609036" rtl="0" eaLnBrk="1" latinLnBrk="0" hangingPunct="1">
        <a:spcBef>
          <a:spcPct val="20000"/>
        </a:spcBef>
        <a:buFont typeface="Arial"/>
        <a:buChar char="•"/>
        <a:defRPr sz="3197" kern="1200">
          <a:solidFill>
            <a:schemeClr val="tx1"/>
          </a:solidFill>
          <a:latin typeface="+mn-lt"/>
          <a:ea typeface="+mn-ea"/>
          <a:cs typeface="+mn-cs"/>
        </a:defRPr>
      </a:lvl3pPr>
      <a:lvl4pPr marL="2131626" indent="-304518" algn="l" defTabSz="609036" rtl="0" eaLnBrk="1" latinLnBrk="0" hangingPunct="1">
        <a:spcBef>
          <a:spcPct val="20000"/>
        </a:spcBef>
        <a:buFont typeface="Arial"/>
        <a:buChar char="–"/>
        <a:defRPr sz="2664" kern="1200">
          <a:solidFill>
            <a:schemeClr val="tx1"/>
          </a:solidFill>
          <a:latin typeface="+mn-lt"/>
          <a:ea typeface="+mn-ea"/>
          <a:cs typeface="+mn-cs"/>
        </a:defRPr>
      </a:lvl4pPr>
      <a:lvl5pPr marL="2740663" indent="-304518" algn="l" defTabSz="609036" rtl="0" eaLnBrk="1" latinLnBrk="0" hangingPunct="1">
        <a:spcBef>
          <a:spcPct val="20000"/>
        </a:spcBef>
        <a:buFont typeface="Arial"/>
        <a:buChar char="»"/>
        <a:defRPr sz="2664" kern="1200">
          <a:solidFill>
            <a:schemeClr val="tx1"/>
          </a:solidFill>
          <a:latin typeface="+mn-lt"/>
          <a:ea typeface="+mn-ea"/>
          <a:cs typeface="+mn-cs"/>
        </a:defRPr>
      </a:lvl5pPr>
      <a:lvl6pPr marL="3349699" indent="-304518" algn="l" defTabSz="609036" rtl="0" eaLnBrk="1" latinLnBrk="0" hangingPunct="1">
        <a:spcBef>
          <a:spcPct val="20000"/>
        </a:spcBef>
        <a:buFont typeface="Arial"/>
        <a:buChar char="•"/>
        <a:defRPr sz="2664" kern="1200">
          <a:solidFill>
            <a:schemeClr val="tx1"/>
          </a:solidFill>
          <a:latin typeface="+mn-lt"/>
          <a:ea typeface="+mn-ea"/>
          <a:cs typeface="+mn-cs"/>
        </a:defRPr>
      </a:lvl6pPr>
      <a:lvl7pPr marL="3958735" indent="-304518" algn="l" defTabSz="609036" rtl="0" eaLnBrk="1" latinLnBrk="0" hangingPunct="1">
        <a:spcBef>
          <a:spcPct val="20000"/>
        </a:spcBef>
        <a:buFont typeface="Arial"/>
        <a:buChar char="•"/>
        <a:defRPr sz="2664" kern="1200">
          <a:solidFill>
            <a:schemeClr val="tx1"/>
          </a:solidFill>
          <a:latin typeface="+mn-lt"/>
          <a:ea typeface="+mn-ea"/>
          <a:cs typeface="+mn-cs"/>
        </a:defRPr>
      </a:lvl7pPr>
      <a:lvl8pPr marL="4567771" indent="-304518" algn="l" defTabSz="609036" rtl="0" eaLnBrk="1" latinLnBrk="0" hangingPunct="1">
        <a:spcBef>
          <a:spcPct val="20000"/>
        </a:spcBef>
        <a:buFont typeface="Arial"/>
        <a:buChar char="•"/>
        <a:defRPr sz="2664" kern="1200">
          <a:solidFill>
            <a:schemeClr val="tx1"/>
          </a:solidFill>
          <a:latin typeface="+mn-lt"/>
          <a:ea typeface="+mn-ea"/>
          <a:cs typeface="+mn-cs"/>
        </a:defRPr>
      </a:lvl8pPr>
      <a:lvl9pPr marL="5176807" indent="-304518" algn="l" defTabSz="609036" rtl="0" eaLnBrk="1" latinLnBrk="0" hangingPunct="1">
        <a:spcBef>
          <a:spcPct val="20000"/>
        </a:spcBef>
        <a:buFont typeface="Arial"/>
        <a:buChar char="•"/>
        <a:defRPr sz="266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036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036" algn="l" defTabSz="609036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072" algn="l" defTabSz="609036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108" algn="l" defTabSz="609036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144" algn="l" defTabSz="609036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5181" algn="l" defTabSz="609036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4217" algn="l" defTabSz="609036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3253" algn="l" defTabSz="609036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2289" algn="l" defTabSz="609036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4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6.jpe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://mlg.ucd.ie/datasets/bbc.html" TargetMode="Externa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1.png"/><Relationship Id="rId4" Type="http://schemas.openxmlformats.org/officeDocument/2006/relationships/hyperlink" Target="https://github.com/michelpf/dataset-bbc-news-category" TargetMode="Externa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pt/machine-learning/learn/" TargetMode="External"/><Relationship Id="rId7" Type="http://schemas.openxmlformats.org/officeDocument/2006/relationships/hyperlink" Target="https://cursos.alura.com.br/formacao-amazon-web-services" TargetMode="External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cursos.alura.com.br/course/analise-classificacao-faces-visao-computacional-opencv" TargetMode="External"/><Relationship Id="rId5" Type="http://schemas.openxmlformats.org/officeDocument/2006/relationships/hyperlink" Target="https://cursos.alura.com.br/course/visao-computacional-analise-facial" TargetMode="External"/><Relationship Id="rId4" Type="http://schemas.openxmlformats.org/officeDocument/2006/relationships/hyperlink" Target="https://cursos.alura.com.br/course/machine-learning-utilizando-chatgpt-assistente" TargetMode="Externa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5641" y="-6344"/>
            <a:ext cx="12203282" cy="68643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91055" y="1356452"/>
            <a:ext cx="2409891" cy="6482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1" descr="fiap_elemento1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639" y="0"/>
            <a:ext cx="12180722" cy="68516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6"/>
          <p:cNvSpPr txBox="1">
            <a:spLocks noGrp="1"/>
          </p:cNvSpPr>
          <p:nvPr>
            <p:ph type="title"/>
          </p:nvPr>
        </p:nvSpPr>
        <p:spPr>
          <a:xfrm>
            <a:off x="280416" y="268225"/>
            <a:ext cx="10515600" cy="573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800"/>
              <a:buFont typeface="Roboto"/>
              <a:buNone/>
            </a:pPr>
            <a:r>
              <a:rPr lang="pt-BR" sz="2800" dirty="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POR QUE UTILIZAR </a:t>
            </a:r>
            <a:r>
              <a:rPr lang="pt-BR" sz="2800" b="1" dirty="0">
                <a:solidFill>
                  <a:srgbClr val="E0375F"/>
                </a:solidFill>
                <a:latin typeface="Roboto"/>
                <a:ea typeface="Roboto"/>
                <a:cs typeface="Roboto"/>
                <a:sym typeface="Roboto"/>
              </a:rPr>
              <a:t>PLATAFORMAS?</a:t>
            </a:r>
            <a:endParaRPr sz="2800" dirty="0">
              <a:solidFill>
                <a:srgbClr val="E0375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8" name="Agrupar 27">
            <a:extLst>
              <a:ext uri="{FF2B5EF4-FFF2-40B4-BE49-F238E27FC236}">
                <a16:creationId xmlns:a16="http://schemas.microsoft.com/office/drawing/2014/main" id="{410B7113-6A73-9F53-D065-925DAACBB301}"/>
              </a:ext>
            </a:extLst>
          </p:cNvPr>
          <p:cNvGrpSpPr/>
          <p:nvPr/>
        </p:nvGrpSpPr>
        <p:grpSpPr>
          <a:xfrm>
            <a:off x="2524125" y="1546225"/>
            <a:ext cx="7143750" cy="4191000"/>
            <a:chOff x="1609725" y="1533525"/>
            <a:chExt cx="7143750" cy="4191000"/>
          </a:xfrm>
        </p:grpSpPr>
        <p:sp>
          <p:nvSpPr>
            <p:cNvPr id="29" name="Retângulo 28">
              <a:extLst>
                <a:ext uri="{FF2B5EF4-FFF2-40B4-BE49-F238E27FC236}">
                  <a16:creationId xmlns:a16="http://schemas.microsoft.com/office/drawing/2014/main" id="{1875B004-1CCB-E846-2868-5219DB6F5A46}"/>
                </a:ext>
              </a:extLst>
            </p:cNvPr>
            <p:cNvSpPr/>
            <p:nvPr/>
          </p:nvSpPr>
          <p:spPr>
            <a:xfrm>
              <a:off x="1609725" y="1533525"/>
              <a:ext cx="3571875" cy="20955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lang="pt-BR" sz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30" name="Retângulo 29">
              <a:extLst>
                <a:ext uri="{FF2B5EF4-FFF2-40B4-BE49-F238E27FC236}">
                  <a16:creationId xmlns:a16="http://schemas.microsoft.com/office/drawing/2014/main" id="{DD4DCEE5-DAA6-AC75-33F7-9E73CB2F004B}"/>
                </a:ext>
              </a:extLst>
            </p:cNvPr>
            <p:cNvSpPr/>
            <p:nvPr/>
          </p:nvSpPr>
          <p:spPr>
            <a:xfrm>
              <a:off x="1609725" y="3629025"/>
              <a:ext cx="3571875" cy="20955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lang="pt-BR" sz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31" name="Retângulo 30">
              <a:extLst>
                <a:ext uri="{FF2B5EF4-FFF2-40B4-BE49-F238E27FC236}">
                  <a16:creationId xmlns:a16="http://schemas.microsoft.com/office/drawing/2014/main" id="{0B4F17DD-FD71-A454-777A-85C9089C13D5}"/>
                </a:ext>
              </a:extLst>
            </p:cNvPr>
            <p:cNvSpPr/>
            <p:nvPr/>
          </p:nvSpPr>
          <p:spPr>
            <a:xfrm>
              <a:off x="5181600" y="1533525"/>
              <a:ext cx="3571875" cy="20955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lang="pt-BR" sz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32" name="Retângulo 31">
              <a:extLst>
                <a:ext uri="{FF2B5EF4-FFF2-40B4-BE49-F238E27FC236}">
                  <a16:creationId xmlns:a16="http://schemas.microsoft.com/office/drawing/2014/main" id="{BE01E1C4-D205-AFFA-F35C-DB6BB189EFEA}"/>
                </a:ext>
              </a:extLst>
            </p:cNvPr>
            <p:cNvSpPr/>
            <p:nvPr/>
          </p:nvSpPr>
          <p:spPr>
            <a:xfrm>
              <a:off x="5181600" y="3629025"/>
              <a:ext cx="3571875" cy="2095500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lang="pt-BR" sz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</p:grp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2D3DB0DA-61FB-CDAE-EE51-224CA7E6F98A}"/>
              </a:ext>
            </a:extLst>
          </p:cNvPr>
          <p:cNvSpPr txBox="1"/>
          <p:nvPr/>
        </p:nvSpPr>
        <p:spPr>
          <a:xfrm rot="16200000">
            <a:off x="1005138" y="3688352"/>
            <a:ext cx="2434975" cy="246221"/>
          </a:xfrm>
          <a:prstGeom prst="rect">
            <a:avLst/>
          </a:prstGeom>
          <a:noFill/>
        </p:spPr>
        <p:txBody>
          <a:bodyPr wrap="square" lIns="0" tIns="36576" rIns="0" bIns="0" rtlCol="0">
            <a:spAutoFit/>
          </a:bodyPr>
          <a:lstStyle/>
          <a:p>
            <a:pPr algn="ctr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</a:pPr>
            <a:r>
              <a:rPr lang="pt-BR" sz="1600">
                <a:solidFill>
                  <a:srgbClr val="94A2AC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Complexidade e Custo</a:t>
            </a:r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74289A91-73AE-0717-0D9D-BB8403E36D63}"/>
              </a:ext>
            </a:extLst>
          </p:cNvPr>
          <p:cNvSpPr txBox="1"/>
          <p:nvPr/>
        </p:nvSpPr>
        <p:spPr>
          <a:xfrm>
            <a:off x="4467922" y="5841002"/>
            <a:ext cx="3256156" cy="246221"/>
          </a:xfrm>
          <a:prstGeom prst="rect">
            <a:avLst/>
          </a:prstGeom>
          <a:noFill/>
        </p:spPr>
        <p:txBody>
          <a:bodyPr wrap="square" lIns="0" tIns="36576" rIns="0" bIns="0" rtlCol="0">
            <a:spAutoFit/>
          </a:bodyPr>
          <a:lstStyle/>
          <a:p>
            <a:pPr algn="ctr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</a:pPr>
            <a:r>
              <a:rPr lang="pt-BR" sz="1600">
                <a:solidFill>
                  <a:srgbClr val="94A2AC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Tempo de Desenvolvimento</a:t>
            </a:r>
          </a:p>
        </p:txBody>
      </p:sp>
      <p:sp>
        <p:nvSpPr>
          <p:cNvPr id="35" name="Retângulo Arredondado 20">
            <a:extLst>
              <a:ext uri="{FF2B5EF4-FFF2-40B4-BE49-F238E27FC236}">
                <a16:creationId xmlns:a16="http://schemas.microsoft.com/office/drawing/2014/main" id="{8921860F-B3AF-BD1B-4F55-5D15F990F311}"/>
              </a:ext>
            </a:extLst>
          </p:cNvPr>
          <p:cNvSpPr/>
          <p:nvPr/>
        </p:nvSpPr>
        <p:spPr>
          <a:xfrm>
            <a:off x="3657805" y="4384675"/>
            <a:ext cx="1304514" cy="609600"/>
          </a:xfrm>
          <a:prstGeom prst="roundRect">
            <a:avLst/>
          </a:prstGeom>
          <a:solidFill>
            <a:srgbClr val="92D05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pt-BR" sz="10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CLOUD APIS</a:t>
            </a:r>
          </a:p>
        </p:txBody>
      </p:sp>
      <p:sp>
        <p:nvSpPr>
          <p:cNvPr id="36" name="Retângulo Arredondado 21">
            <a:extLst>
              <a:ext uri="{FF2B5EF4-FFF2-40B4-BE49-F238E27FC236}">
                <a16:creationId xmlns:a16="http://schemas.microsoft.com/office/drawing/2014/main" id="{D9104F2D-728C-50EB-EA4B-3E6B7EC3FFC7}"/>
              </a:ext>
            </a:extLst>
          </p:cNvPr>
          <p:cNvSpPr/>
          <p:nvPr/>
        </p:nvSpPr>
        <p:spPr>
          <a:xfrm>
            <a:off x="5538644" y="3336925"/>
            <a:ext cx="1304514" cy="609600"/>
          </a:xfrm>
          <a:prstGeom prst="roundRect">
            <a:avLst/>
          </a:prstGeom>
          <a:solidFill>
            <a:srgbClr val="E0375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pt-BR" sz="10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FRAMEWORKS</a:t>
            </a:r>
          </a:p>
        </p:txBody>
      </p:sp>
      <p:sp>
        <p:nvSpPr>
          <p:cNvPr id="42" name="Retângulo 41">
            <a:extLst>
              <a:ext uri="{FF2B5EF4-FFF2-40B4-BE49-F238E27FC236}">
                <a16:creationId xmlns:a16="http://schemas.microsoft.com/office/drawing/2014/main" id="{E9A696A1-F632-CAA3-9BB2-9328EB46E6E9}"/>
              </a:ext>
            </a:extLst>
          </p:cNvPr>
          <p:cNvSpPr/>
          <p:nvPr/>
        </p:nvSpPr>
        <p:spPr>
          <a:xfrm>
            <a:off x="5920815" y="4002472"/>
            <a:ext cx="864033" cy="359446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 anchorCtr="0"/>
          <a:lstStyle/>
          <a:p>
            <a:pPr algn="ctr"/>
            <a:r>
              <a:rPr lang="pt-BR" sz="9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TENSORFLOW</a:t>
            </a:r>
          </a:p>
        </p:txBody>
      </p:sp>
      <p:sp>
        <p:nvSpPr>
          <p:cNvPr id="43" name="Retângulo 42">
            <a:extLst>
              <a:ext uri="{FF2B5EF4-FFF2-40B4-BE49-F238E27FC236}">
                <a16:creationId xmlns:a16="http://schemas.microsoft.com/office/drawing/2014/main" id="{6FF622A8-B0B3-7684-11F2-E629936571A3}"/>
              </a:ext>
            </a:extLst>
          </p:cNvPr>
          <p:cNvSpPr/>
          <p:nvPr/>
        </p:nvSpPr>
        <p:spPr>
          <a:xfrm>
            <a:off x="4996997" y="4002472"/>
            <a:ext cx="864033" cy="359446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 anchorCtr="0"/>
          <a:lstStyle/>
          <a:p>
            <a:pPr algn="ctr"/>
            <a:r>
              <a: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SCIKITLEARN</a:t>
            </a:r>
          </a:p>
        </p:txBody>
      </p:sp>
      <p:sp>
        <p:nvSpPr>
          <p:cNvPr id="44" name="Retângulo 43">
            <a:extLst>
              <a:ext uri="{FF2B5EF4-FFF2-40B4-BE49-F238E27FC236}">
                <a16:creationId xmlns:a16="http://schemas.microsoft.com/office/drawing/2014/main" id="{3D469948-3DF5-362A-D2EE-4236A71967A1}"/>
              </a:ext>
            </a:extLst>
          </p:cNvPr>
          <p:cNvSpPr/>
          <p:nvPr/>
        </p:nvSpPr>
        <p:spPr>
          <a:xfrm>
            <a:off x="6491400" y="4396428"/>
            <a:ext cx="864033" cy="359446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 anchorCtr="0"/>
          <a:lstStyle/>
          <a:p>
            <a:pPr algn="ctr"/>
            <a:r>
              <a:rPr lang="pt-BR" sz="9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PYTORCH</a:t>
            </a:r>
          </a:p>
        </p:txBody>
      </p:sp>
      <p:sp>
        <p:nvSpPr>
          <p:cNvPr id="45" name="Retângulo 44">
            <a:extLst>
              <a:ext uri="{FF2B5EF4-FFF2-40B4-BE49-F238E27FC236}">
                <a16:creationId xmlns:a16="http://schemas.microsoft.com/office/drawing/2014/main" id="{19197E6D-3C34-A6BF-761A-E639FDB19432}"/>
              </a:ext>
            </a:extLst>
          </p:cNvPr>
          <p:cNvSpPr/>
          <p:nvPr/>
        </p:nvSpPr>
        <p:spPr>
          <a:xfrm>
            <a:off x="6500143" y="4801452"/>
            <a:ext cx="864033" cy="359446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 anchorCtr="0"/>
          <a:lstStyle/>
          <a:p>
            <a:pPr algn="ctr"/>
            <a:r>
              <a:rPr lang="pt-BR" sz="9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MXNET</a:t>
            </a:r>
          </a:p>
        </p:txBody>
      </p:sp>
      <p:sp>
        <p:nvSpPr>
          <p:cNvPr id="46" name="Retângulo 45">
            <a:extLst>
              <a:ext uri="{FF2B5EF4-FFF2-40B4-BE49-F238E27FC236}">
                <a16:creationId xmlns:a16="http://schemas.microsoft.com/office/drawing/2014/main" id="{FA1348D3-2F62-2EF2-F968-18608FD4FC64}"/>
              </a:ext>
            </a:extLst>
          </p:cNvPr>
          <p:cNvSpPr/>
          <p:nvPr/>
        </p:nvSpPr>
        <p:spPr>
          <a:xfrm>
            <a:off x="8109466" y="2522692"/>
            <a:ext cx="1084274" cy="359446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 anchorCtr="0"/>
          <a:lstStyle/>
          <a:p>
            <a:pPr algn="ctr"/>
            <a:r>
              <a:rPr lang="pt-BR" sz="9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REDES NEURAIS SIAMESAS</a:t>
            </a:r>
          </a:p>
        </p:txBody>
      </p:sp>
      <p:sp>
        <p:nvSpPr>
          <p:cNvPr id="2" name="Retângulo Arredondado 20">
            <a:extLst>
              <a:ext uri="{FF2B5EF4-FFF2-40B4-BE49-F238E27FC236}">
                <a16:creationId xmlns:a16="http://schemas.microsoft.com/office/drawing/2014/main" id="{064975C7-6C4C-2B18-4780-64605FD91E6A}"/>
              </a:ext>
            </a:extLst>
          </p:cNvPr>
          <p:cNvSpPr/>
          <p:nvPr/>
        </p:nvSpPr>
        <p:spPr>
          <a:xfrm>
            <a:off x="5043387" y="4384675"/>
            <a:ext cx="1304514" cy="609600"/>
          </a:xfrm>
          <a:prstGeom prst="roundRect">
            <a:avLst/>
          </a:prstGeom>
          <a:solidFill>
            <a:srgbClr val="92D05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pt-BR" sz="10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CLOUD PLATFORMS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94BD3D3B-4608-A823-7E71-C258190DA4B1}"/>
              </a:ext>
            </a:extLst>
          </p:cNvPr>
          <p:cNvSpPr/>
          <p:nvPr/>
        </p:nvSpPr>
        <p:spPr>
          <a:xfrm>
            <a:off x="8417810" y="2936749"/>
            <a:ext cx="1084274" cy="359446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 anchorCtr="0"/>
          <a:lstStyle/>
          <a:p>
            <a:pPr algn="ctr"/>
            <a:r>
              <a: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LLM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35B1B75-F274-B54A-B8DD-4DDAF270E788}"/>
              </a:ext>
            </a:extLst>
          </p:cNvPr>
          <p:cNvSpPr/>
          <p:nvPr/>
        </p:nvSpPr>
        <p:spPr>
          <a:xfrm>
            <a:off x="6915072" y="1635903"/>
            <a:ext cx="1084274" cy="359446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 anchorCtr="0"/>
          <a:lstStyle/>
          <a:p>
            <a:pPr algn="ctr"/>
            <a:r>
              <a: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Q LEARNING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892142F2-1B9A-FE7F-790F-5AA6888CBCB5}"/>
              </a:ext>
            </a:extLst>
          </p:cNvPr>
          <p:cNvSpPr/>
          <p:nvPr/>
        </p:nvSpPr>
        <p:spPr>
          <a:xfrm>
            <a:off x="7093194" y="2047237"/>
            <a:ext cx="1084274" cy="359446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 anchorCtr="0"/>
          <a:lstStyle/>
          <a:p>
            <a:pPr algn="ctr"/>
            <a:r>
              <a: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BOOSTING</a:t>
            </a:r>
          </a:p>
        </p:txBody>
      </p:sp>
      <p:sp>
        <p:nvSpPr>
          <p:cNvPr id="37" name="Retângulo Arredondado 22">
            <a:extLst>
              <a:ext uri="{FF2B5EF4-FFF2-40B4-BE49-F238E27FC236}">
                <a16:creationId xmlns:a16="http://schemas.microsoft.com/office/drawing/2014/main" id="{FDB6A7DE-8FEE-8B24-EE65-BE9F17507DD3}"/>
              </a:ext>
            </a:extLst>
          </p:cNvPr>
          <p:cNvSpPr/>
          <p:nvPr/>
        </p:nvSpPr>
        <p:spPr>
          <a:xfrm>
            <a:off x="7999346" y="1872398"/>
            <a:ext cx="1304514" cy="609600"/>
          </a:xfrm>
          <a:prstGeom prst="roundRect">
            <a:avLst/>
          </a:prstGeom>
          <a:solidFill>
            <a:srgbClr val="E0375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pt-BR" sz="10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ALGORITMOS CUSTOMIZADOS</a:t>
            </a:r>
          </a:p>
        </p:txBody>
      </p:sp>
    </p:spTree>
    <p:extLst>
      <p:ext uri="{BB962C8B-B14F-4D97-AF65-F5344CB8AC3E}">
        <p14:creationId xmlns:p14="http://schemas.microsoft.com/office/powerpoint/2010/main" val="30440945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6"/>
          <p:cNvSpPr txBox="1">
            <a:spLocks noGrp="1"/>
          </p:cNvSpPr>
          <p:nvPr>
            <p:ph type="title"/>
          </p:nvPr>
        </p:nvSpPr>
        <p:spPr>
          <a:xfrm>
            <a:off x="280416" y="268225"/>
            <a:ext cx="10515600" cy="573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800"/>
              <a:buFont typeface="Roboto"/>
              <a:buNone/>
            </a:pPr>
            <a:r>
              <a:rPr lang="pt-BR" sz="2800" dirty="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POR QUE UTILIZAR </a:t>
            </a:r>
            <a:r>
              <a:rPr lang="pt-BR" sz="2800" b="1" dirty="0">
                <a:solidFill>
                  <a:srgbClr val="E0375F"/>
                </a:solidFill>
                <a:latin typeface="Roboto"/>
                <a:ea typeface="Roboto"/>
                <a:cs typeface="Roboto"/>
                <a:sym typeface="Roboto"/>
              </a:rPr>
              <a:t>PLATAFORMAS?</a:t>
            </a:r>
            <a:endParaRPr sz="2800" dirty="0">
              <a:solidFill>
                <a:srgbClr val="E0375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8" name="Agrupar 27">
            <a:extLst>
              <a:ext uri="{FF2B5EF4-FFF2-40B4-BE49-F238E27FC236}">
                <a16:creationId xmlns:a16="http://schemas.microsoft.com/office/drawing/2014/main" id="{410B7113-6A73-9F53-D065-925DAACBB301}"/>
              </a:ext>
            </a:extLst>
          </p:cNvPr>
          <p:cNvGrpSpPr/>
          <p:nvPr/>
        </p:nvGrpSpPr>
        <p:grpSpPr>
          <a:xfrm>
            <a:off x="2524125" y="1546225"/>
            <a:ext cx="7143750" cy="4191000"/>
            <a:chOff x="1609725" y="1533525"/>
            <a:chExt cx="7143750" cy="4191000"/>
          </a:xfrm>
        </p:grpSpPr>
        <p:sp>
          <p:nvSpPr>
            <p:cNvPr id="29" name="Retângulo 28">
              <a:extLst>
                <a:ext uri="{FF2B5EF4-FFF2-40B4-BE49-F238E27FC236}">
                  <a16:creationId xmlns:a16="http://schemas.microsoft.com/office/drawing/2014/main" id="{1875B004-1CCB-E846-2868-5219DB6F5A46}"/>
                </a:ext>
              </a:extLst>
            </p:cNvPr>
            <p:cNvSpPr/>
            <p:nvPr/>
          </p:nvSpPr>
          <p:spPr>
            <a:xfrm>
              <a:off x="1609725" y="1533525"/>
              <a:ext cx="3571875" cy="20955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lang="pt-BR" sz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30" name="Retângulo 29">
              <a:extLst>
                <a:ext uri="{FF2B5EF4-FFF2-40B4-BE49-F238E27FC236}">
                  <a16:creationId xmlns:a16="http://schemas.microsoft.com/office/drawing/2014/main" id="{DD4DCEE5-DAA6-AC75-33F7-9E73CB2F004B}"/>
                </a:ext>
              </a:extLst>
            </p:cNvPr>
            <p:cNvSpPr/>
            <p:nvPr/>
          </p:nvSpPr>
          <p:spPr>
            <a:xfrm>
              <a:off x="1609725" y="3629025"/>
              <a:ext cx="3571875" cy="20955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lang="pt-BR" sz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31" name="Retângulo 30">
              <a:extLst>
                <a:ext uri="{FF2B5EF4-FFF2-40B4-BE49-F238E27FC236}">
                  <a16:creationId xmlns:a16="http://schemas.microsoft.com/office/drawing/2014/main" id="{0B4F17DD-FD71-A454-777A-85C9089C13D5}"/>
                </a:ext>
              </a:extLst>
            </p:cNvPr>
            <p:cNvSpPr/>
            <p:nvPr/>
          </p:nvSpPr>
          <p:spPr>
            <a:xfrm>
              <a:off x="5181600" y="1533525"/>
              <a:ext cx="3571875" cy="20955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lang="pt-BR" sz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32" name="Retângulo 31">
              <a:extLst>
                <a:ext uri="{FF2B5EF4-FFF2-40B4-BE49-F238E27FC236}">
                  <a16:creationId xmlns:a16="http://schemas.microsoft.com/office/drawing/2014/main" id="{BE01E1C4-D205-AFFA-F35C-DB6BB189EFEA}"/>
                </a:ext>
              </a:extLst>
            </p:cNvPr>
            <p:cNvSpPr/>
            <p:nvPr/>
          </p:nvSpPr>
          <p:spPr>
            <a:xfrm>
              <a:off x="5181600" y="3629025"/>
              <a:ext cx="3571875" cy="2095500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lang="pt-BR" sz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</p:grp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2D3DB0DA-61FB-CDAE-EE51-224CA7E6F98A}"/>
              </a:ext>
            </a:extLst>
          </p:cNvPr>
          <p:cNvSpPr txBox="1"/>
          <p:nvPr/>
        </p:nvSpPr>
        <p:spPr>
          <a:xfrm rot="16200000">
            <a:off x="1005138" y="3688352"/>
            <a:ext cx="2434975" cy="246221"/>
          </a:xfrm>
          <a:prstGeom prst="rect">
            <a:avLst/>
          </a:prstGeom>
          <a:noFill/>
        </p:spPr>
        <p:txBody>
          <a:bodyPr wrap="square" lIns="0" tIns="36576" rIns="0" bIns="0" rtlCol="0">
            <a:spAutoFit/>
          </a:bodyPr>
          <a:lstStyle/>
          <a:p>
            <a:pPr algn="ctr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</a:pPr>
            <a:r>
              <a:rPr lang="pt-BR" sz="1600">
                <a:solidFill>
                  <a:srgbClr val="94A2AC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Complexidade e Custo</a:t>
            </a:r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74289A91-73AE-0717-0D9D-BB8403E36D63}"/>
              </a:ext>
            </a:extLst>
          </p:cNvPr>
          <p:cNvSpPr txBox="1"/>
          <p:nvPr/>
        </p:nvSpPr>
        <p:spPr>
          <a:xfrm>
            <a:off x="4467922" y="5841002"/>
            <a:ext cx="3256156" cy="246221"/>
          </a:xfrm>
          <a:prstGeom prst="rect">
            <a:avLst/>
          </a:prstGeom>
          <a:noFill/>
        </p:spPr>
        <p:txBody>
          <a:bodyPr wrap="square" lIns="0" tIns="36576" rIns="0" bIns="0" rtlCol="0">
            <a:spAutoFit/>
          </a:bodyPr>
          <a:lstStyle/>
          <a:p>
            <a:pPr algn="ctr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</a:pPr>
            <a:r>
              <a:rPr lang="pt-BR" sz="1600">
                <a:solidFill>
                  <a:srgbClr val="94A2AC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Tempo de Desenvolvimento</a:t>
            </a:r>
          </a:p>
        </p:txBody>
      </p:sp>
      <p:sp>
        <p:nvSpPr>
          <p:cNvPr id="35" name="Retângulo Arredondado 20">
            <a:extLst>
              <a:ext uri="{FF2B5EF4-FFF2-40B4-BE49-F238E27FC236}">
                <a16:creationId xmlns:a16="http://schemas.microsoft.com/office/drawing/2014/main" id="{8921860F-B3AF-BD1B-4F55-5D15F990F311}"/>
              </a:ext>
            </a:extLst>
          </p:cNvPr>
          <p:cNvSpPr/>
          <p:nvPr/>
        </p:nvSpPr>
        <p:spPr>
          <a:xfrm>
            <a:off x="3657805" y="4384675"/>
            <a:ext cx="1304514" cy="609600"/>
          </a:xfrm>
          <a:prstGeom prst="roundRect">
            <a:avLst/>
          </a:prstGeom>
          <a:solidFill>
            <a:srgbClr val="92D05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pt-BR" sz="10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CLOUD APIS</a:t>
            </a:r>
          </a:p>
        </p:txBody>
      </p:sp>
      <p:sp>
        <p:nvSpPr>
          <p:cNvPr id="36" name="Retângulo Arredondado 21">
            <a:extLst>
              <a:ext uri="{FF2B5EF4-FFF2-40B4-BE49-F238E27FC236}">
                <a16:creationId xmlns:a16="http://schemas.microsoft.com/office/drawing/2014/main" id="{D9104F2D-728C-50EB-EA4B-3E6B7EC3FFC7}"/>
              </a:ext>
            </a:extLst>
          </p:cNvPr>
          <p:cNvSpPr/>
          <p:nvPr/>
        </p:nvSpPr>
        <p:spPr>
          <a:xfrm>
            <a:off x="5538644" y="3336925"/>
            <a:ext cx="1304514" cy="609600"/>
          </a:xfrm>
          <a:prstGeom prst="roundRect">
            <a:avLst/>
          </a:prstGeom>
          <a:solidFill>
            <a:srgbClr val="E0375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pt-BR" sz="10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FRAMEWORKS</a:t>
            </a:r>
          </a:p>
        </p:txBody>
      </p:sp>
      <p:sp>
        <p:nvSpPr>
          <p:cNvPr id="42" name="Retângulo 41">
            <a:extLst>
              <a:ext uri="{FF2B5EF4-FFF2-40B4-BE49-F238E27FC236}">
                <a16:creationId xmlns:a16="http://schemas.microsoft.com/office/drawing/2014/main" id="{E9A696A1-F632-CAA3-9BB2-9328EB46E6E9}"/>
              </a:ext>
            </a:extLst>
          </p:cNvPr>
          <p:cNvSpPr/>
          <p:nvPr/>
        </p:nvSpPr>
        <p:spPr>
          <a:xfrm>
            <a:off x="5920815" y="4002472"/>
            <a:ext cx="864033" cy="359446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 anchorCtr="0"/>
          <a:lstStyle/>
          <a:p>
            <a:pPr algn="ctr"/>
            <a:r>
              <a:rPr lang="pt-BR" sz="9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TENSORFLOW</a:t>
            </a:r>
          </a:p>
        </p:txBody>
      </p:sp>
      <p:sp>
        <p:nvSpPr>
          <p:cNvPr id="43" name="Retângulo 42">
            <a:extLst>
              <a:ext uri="{FF2B5EF4-FFF2-40B4-BE49-F238E27FC236}">
                <a16:creationId xmlns:a16="http://schemas.microsoft.com/office/drawing/2014/main" id="{6FF622A8-B0B3-7684-11F2-E629936571A3}"/>
              </a:ext>
            </a:extLst>
          </p:cNvPr>
          <p:cNvSpPr/>
          <p:nvPr/>
        </p:nvSpPr>
        <p:spPr>
          <a:xfrm>
            <a:off x="4996997" y="4002472"/>
            <a:ext cx="864033" cy="359446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 anchorCtr="0"/>
          <a:lstStyle/>
          <a:p>
            <a:pPr algn="ctr"/>
            <a:r>
              <a: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SCIKITLEARN</a:t>
            </a:r>
          </a:p>
        </p:txBody>
      </p:sp>
      <p:sp>
        <p:nvSpPr>
          <p:cNvPr id="44" name="Retângulo 43">
            <a:extLst>
              <a:ext uri="{FF2B5EF4-FFF2-40B4-BE49-F238E27FC236}">
                <a16:creationId xmlns:a16="http://schemas.microsoft.com/office/drawing/2014/main" id="{3D469948-3DF5-362A-D2EE-4236A71967A1}"/>
              </a:ext>
            </a:extLst>
          </p:cNvPr>
          <p:cNvSpPr/>
          <p:nvPr/>
        </p:nvSpPr>
        <p:spPr>
          <a:xfrm>
            <a:off x="6491400" y="4396428"/>
            <a:ext cx="864033" cy="359446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 anchorCtr="0"/>
          <a:lstStyle/>
          <a:p>
            <a:pPr algn="ctr"/>
            <a:r>
              <a:rPr lang="pt-BR" sz="9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PYTORCH</a:t>
            </a:r>
          </a:p>
        </p:txBody>
      </p:sp>
      <p:sp>
        <p:nvSpPr>
          <p:cNvPr id="45" name="Retângulo 44">
            <a:extLst>
              <a:ext uri="{FF2B5EF4-FFF2-40B4-BE49-F238E27FC236}">
                <a16:creationId xmlns:a16="http://schemas.microsoft.com/office/drawing/2014/main" id="{19197E6D-3C34-A6BF-761A-E639FDB19432}"/>
              </a:ext>
            </a:extLst>
          </p:cNvPr>
          <p:cNvSpPr/>
          <p:nvPr/>
        </p:nvSpPr>
        <p:spPr>
          <a:xfrm>
            <a:off x="6500143" y="4801452"/>
            <a:ext cx="864033" cy="359446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 anchorCtr="0"/>
          <a:lstStyle/>
          <a:p>
            <a:pPr algn="ctr"/>
            <a:r>
              <a:rPr lang="pt-BR" sz="9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MXNET</a:t>
            </a:r>
          </a:p>
        </p:txBody>
      </p:sp>
      <p:sp>
        <p:nvSpPr>
          <p:cNvPr id="46" name="Retângulo 45">
            <a:extLst>
              <a:ext uri="{FF2B5EF4-FFF2-40B4-BE49-F238E27FC236}">
                <a16:creationId xmlns:a16="http://schemas.microsoft.com/office/drawing/2014/main" id="{FA1348D3-2F62-2EF2-F968-18608FD4FC64}"/>
              </a:ext>
            </a:extLst>
          </p:cNvPr>
          <p:cNvSpPr/>
          <p:nvPr/>
        </p:nvSpPr>
        <p:spPr>
          <a:xfrm>
            <a:off x="8109466" y="2522692"/>
            <a:ext cx="1084274" cy="359446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 anchorCtr="0"/>
          <a:lstStyle/>
          <a:p>
            <a:pPr algn="ctr"/>
            <a:r>
              <a:rPr lang="pt-BR" sz="9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REDES NEURAIS SIAMESAS</a:t>
            </a:r>
          </a:p>
        </p:txBody>
      </p:sp>
      <p:sp>
        <p:nvSpPr>
          <p:cNvPr id="2" name="Retângulo Arredondado 20">
            <a:extLst>
              <a:ext uri="{FF2B5EF4-FFF2-40B4-BE49-F238E27FC236}">
                <a16:creationId xmlns:a16="http://schemas.microsoft.com/office/drawing/2014/main" id="{064975C7-6C4C-2B18-4780-64605FD91E6A}"/>
              </a:ext>
            </a:extLst>
          </p:cNvPr>
          <p:cNvSpPr/>
          <p:nvPr/>
        </p:nvSpPr>
        <p:spPr>
          <a:xfrm>
            <a:off x="5043387" y="4384675"/>
            <a:ext cx="1304514" cy="609600"/>
          </a:xfrm>
          <a:prstGeom prst="roundRect">
            <a:avLst/>
          </a:prstGeom>
          <a:solidFill>
            <a:srgbClr val="92D05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pt-BR" sz="10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CLOUD PLATFORMS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94BD3D3B-4608-A823-7E71-C258190DA4B1}"/>
              </a:ext>
            </a:extLst>
          </p:cNvPr>
          <p:cNvSpPr/>
          <p:nvPr/>
        </p:nvSpPr>
        <p:spPr>
          <a:xfrm>
            <a:off x="8417810" y="2936749"/>
            <a:ext cx="1084274" cy="359446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 anchorCtr="0"/>
          <a:lstStyle/>
          <a:p>
            <a:pPr algn="ctr"/>
            <a:r>
              <a: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LLM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35B1B75-F274-B54A-B8DD-4DDAF270E788}"/>
              </a:ext>
            </a:extLst>
          </p:cNvPr>
          <p:cNvSpPr/>
          <p:nvPr/>
        </p:nvSpPr>
        <p:spPr>
          <a:xfrm>
            <a:off x="6915072" y="1635903"/>
            <a:ext cx="1084274" cy="359446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 anchorCtr="0"/>
          <a:lstStyle/>
          <a:p>
            <a:pPr algn="ctr"/>
            <a:r>
              <a: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Q LEARNING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892142F2-1B9A-FE7F-790F-5AA6888CBCB5}"/>
              </a:ext>
            </a:extLst>
          </p:cNvPr>
          <p:cNvSpPr/>
          <p:nvPr/>
        </p:nvSpPr>
        <p:spPr>
          <a:xfrm>
            <a:off x="7093194" y="2047237"/>
            <a:ext cx="1084274" cy="359446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 anchorCtr="0"/>
          <a:lstStyle/>
          <a:p>
            <a:pPr algn="ctr"/>
            <a:r>
              <a: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BOOSTING</a:t>
            </a:r>
          </a:p>
        </p:txBody>
      </p:sp>
      <p:sp>
        <p:nvSpPr>
          <p:cNvPr id="37" name="Retângulo Arredondado 22">
            <a:extLst>
              <a:ext uri="{FF2B5EF4-FFF2-40B4-BE49-F238E27FC236}">
                <a16:creationId xmlns:a16="http://schemas.microsoft.com/office/drawing/2014/main" id="{FDB6A7DE-8FEE-8B24-EE65-BE9F17507DD3}"/>
              </a:ext>
            </a:extLst>
          </p:cNvPr>
          <p:cNvSpPr/>
          <p:nvPr/>
        </p:nvSpPr>
        <p:spPr>
          <a:xfrm>
            <a:off x="7999346" y="1872398"/>
            <a:ext cx="1304514" cy="609600"/>
          </a:xfrm>
          <a:prstGeom prst="roundRect">
            <a:avLst/>
          </a:prstGeom>
          <a:solidFill>
            <a:srgbClr val="E0375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pt-BR" sz="10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ALGORITMOS CUSTOMIZADOS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DBD42F60-3155-F195-12BE-07B33B8ACD79}"/>
              </a:ext>
            </a:extLst>
          </p:cNvPr>
          <p:cNvSpPr/>
          <p:nvPr/>
        </p:nvSpPr>
        <p:spPr>
          <a:xfrm>
            <a:off x="3675426" y="5079915"/>
            <a:ext cx="669426" cy="359446"/>
          </a:xfrm>
          <a:prstGeom prst="rect">
            <a:avLst/>
          </a:prstGeom>
          <a:solidFill>
            <a:srgbClr val="E0375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 anchorCtr="0"/>
          <a:lstStyle/>
          <a:p>
            <a:pPr algn="ctr"/>
            <a:r>
              <a:rPr lang="pt-BR" sz="9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AZURE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137C9EF6-F3F5-358C-A8AF-CBFBBC49B956}"/>
              </a:ext>
            </a:extLst>
          </p:cNvPr>
          <p:cNvSpPr/>
          <p:nvPr/>
        </p:nvSpPr>
        <p:spPr>
          <a:xfrm>
            <a:off x="2928268" y="5079914"/>
            <a:ext cx="669426" cy="359446"/>
          </a:xfrm>
          <a:prstGeom prst="rect">
            <a:avLst/>
          </a:prstGeom>
          <a:solidFill>
            <a:srgbClr val="E0375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 anchorCtr="0"/>
          <a:lstStyle/>
          <a:p>
            <a:pPr algn="ctr"/>
            <a:r>
              <a:rPr lang="pt-BR" sz="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AWS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759C4D97-A149-2E32-749E-95D8BE3AF0F2}"/>
              </a:ext>
            </a:extLst>
          </p:cNvPr>
          <p:cNvSpPr/>
          <p:nvPr/>
        </p:nvSpPr>
        <p:spPr>
          <a:xfrm>
            <a:off x="4422584" y="5079914"/>
            <a:ext cx="669426" cy="359446"/>
          </a:xfrm>
          <a:prstGeom prst="rect">
            <a:avLst/>
          </a:prstGeom>
          <a:solidFill>
            <a:srgbClr val="E0375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 anchorCtr="0"/>
          <a:lstStyle/>
          <a:p>
            <a:pPr algn="ctr"/>
            <a:r>
              <a:rPr lang="pt-BR" sz="9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IBM CLOUD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03CC7619-00ED-CF18-4382-A1D063F361C4}"/>
              </a:ext>
            </a:extLst>
          </p:cNvPr>
          <p:cNvSpPr/>
          <p:nvPr/>
        </p:nvSpPr>
        <p:spPr>
          <a:xfrm>
            <a:off x="5169742" y="5072980"/>
            <a:ext cx="669426" cy="359446"/>
          </a:xfrm>
          <a:prstGeom prst="rect">
            <a:avLst/>
          </a:prstGeom>
          <a:solidFill>
            <a:srgbClr val="E0375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 anchorCtr="0"/>
          <a:lstStyle/>
          <a:p>
            <a:pPr algn="ctr"/>
            <a:r>
              <a:rPr lang="pt-BR" sz="9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GOOGLE CLOUD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733DE95F-26D7-B3B9-B860-038C7A730622}"/>
              </a:ext>
            </a:extLst>
          </p:cNvPr>
          <p:cNvSpPr/>
          <p:nvPr/>
        </p:nvSpPr>
        <p:spPr>
          <a:xfrm>
            <a:off x="5909146" y="5079914"/>
            <a:ext cx="669426" cy="359446"/>
          </a:xfrm>
          <a:prstGeom prst="rect">
            <a:avLst/>
          </a:prstGeom>
          <a:solidFill>
            <a:srgbClr val="E0375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 anchorCtr="0"/>
          <a:lstStyle/>
          <a:p>
            <a:pPr algn="ctr"/>
            <a:r>
              <a:rPr lang="pt-BR" sz="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HUGGING FACE</a:t>
            </a:r>
          </a:p>
        </p:txBody>
      </p:sp>
    </p:spTree>
    <p:extLst>
      <p:ext uri="{BB962C8B-B14F-4D97-AF65-F5344CB8AC3E}">
        <p14:creationId xmlns:p14="http://schemas.microsoft.com/office/powerpoint/2010/main" val="21702083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6"/>
          <p:cNvSpPr txBox="1">
            <a:spLocks noGrp="1"/>
          </p:cNvSpPr>
          <p:nvPr>
            <p:ph type="title"/>
          </p:nvPr>
        </p:nvSpPr>
        <p:spPr>
          <a:xfrm>
            <a:off x="280416" y="268225"/>
            <a:ext cx="10515600" cy="573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800"/>
              <a:buFont typeface="Roboto"/>
              <a:buNone/>
            </a:pPr>
            <a:r>
              <a:rPr lang="pt-BR" sz="2800" dirty="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OU É PARA </a:t>
            </a:r>
            <a:r>
              <a:rPr lang="pt-BR" sz="2800" b="1" dirty="0">
                <a:solidFill>
                  <a:srgbClr val="E0375F"/>
                </a:solidFill>
                <a:latin typeface="Roboto"/>
                <a:ea typeface="Roboto"/>
                <a:cs typeface="Roboto"/>
                <a:sym typeface="Roboto"/>
              </a:rPr>
              <a:t>EVITAR</a:t>
            </a:r>
            <a:r>
              <a:rPr lang="pt-BR" sz="2800" dirty="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...</a:t>
            </a:r>
            <a:endParaRPr sz="2800" dirty="0">
              <a:solidFill>
                <a:srgbClr val="E0375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522149DA-CAB5-5401-548A-E9D042EACC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9805" y="1123631"/>
            <a:ext cx="4715020" cy="5192893"/>
          </a:xfrm>
          <a:prstGeom prst="rect">
            <a:avLst/>
          </a:prstGeom>
        </p:spPr>
      </p:pic>
      <p:sp>
        <p:nvSpPr>
          <p:cNvPr id="15" name="Google Shape;258;p10">
            <a:extLst>
              <a:ext uri="{FF2B5EF4-FFF2-40B4-BE49-F238E27FC236}">
                <a16:creationId xmlns:a16="http://schemas.microsoft.com/office/drawing/2014/main" id="{A7A76369-2A7C-EE02-7C13-6C0D7D91D738}"/>
              </a:ext>
            </a:extLst>
          </p:cNvPr>
          <p:cNvSpPr/>
          <p:nvPr/>
        </p:nvSpPr>
        <p:spPr>
          <a:xfrm>
            <a:off x="0" y="6581041"/>
            <a:ext cx="5247558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dirty="0">
                <a:solidFill>
                  <a:srgbClr val="3F3F3F"/>
                </a:solidFill>
                <a:latin typeface="Roboto Thin"/>
                <a:ea typeface="Roboto Thin"/>
                <a:cs typeface="Roboto Thin"/>
                <a:sym typeface="Roboto Thin"/>
              </a:rPr>
              <a:t>https://x.com/abacaj/status/1711071958492663951?s=20</a:t>
            </a:r>
          </a:p>
        </p:txBody>
      </p:sp>
    </p:spTree>
    <p:extLst>
      <p:ext uri="{BB962C8B-B14F-4D97-AF65-F5344CB8AC3E}">
        <p14:creationId xmlns:p14="http://schemas.microsoft.com/office/powerpoint/2010/main" val="5027378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11"/>
          <p:cNvSpPr txBox="1">
            <a:spLocks noGrp="1"/>
          </p:cNvSpPr>
          <p:nvPr>
            <p:ph type="title"/>
          </p:nvPr>
        </p:nvSpPr>
        <p:spPr>
          <a:xfrm>
            <a:off x="280416" y="268225"/>
            <a:ext cx="10515600" cy="573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800"/>
              <a:buFont typeface="Roboto"/>
              <a:buNone/>
            </a:pPr>
            <a:r>
              <a:rPr lang="pt-BR" sz="2800" dirty="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PLATAFORMAS DE </a:t>
            </a:r>
            <a:r>
              <a:rPr lang="pt-BR" sz="2800" b="1" dirty="0">
                <a:solidFill>
                  <a:srgbClr val="E0375F"/>
                </a:solidFill>
                <a:latin typeface="Roboto"/>
                <a:ea typeface="Roboto"/>
                <a:cs typeface="Roboto"/>
                <a:sym typeface="Roboto"/>
              </a:rPr>
              <a:t>CLOUD</a:t>
            </a:r>
            <a:endParaRPr sz="2800" dirty="0">
              <a:solidFill>
                <a:srgbClr val="E0375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5" name="Google Shape;265;p11"/>
          <p:cNvSpPr txBox="1"/>
          <p:nvPr/>
        </p:nvSpPr>
        <p:spPr>
          <a:xfrm>
            <a:off x="280416" y="1025451"/>
            <a:ext cx="6654800" cy="53244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000"/>
              <a:buFont typeface="Arial"/>
              <a:buNone/>
            </a:pPr>
            <a:r>
              <a:rPr lang="pt-BR" sz="2000" dirty="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O quadrante mágico para Cloud AI </a:t>
            </a:r>
            <a:r>
              <a:rPr lang="pt-BR" sz="2000" dirty="0" err="1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Developer</a:t>
            </a:r>
            <a:r>
              <a:rPr lang="pt-BR" sz="2000" dirty="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 Services destaca o impacto de cada provedor de cloud no mercado.</a:t>
            </a: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000"/>
              <a:buFont typeface="Arial"/>
              <a:buNone/>
            </a:pPr>
            <a:endParaRPr lang="pt-BR" sz="2000" dirty="0">
              <a:solidFill>
                <a:srgbClr val="94A2AC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000"/>
              <a:buFont typeface="Arial"/>
              <a:buNone/>
            </a:pPr>
            <a:r>
              <a:rPr lang="pt-BR" sz="2000" dirty="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Dentre os provedores, podemos destacar os 4 maiores no segundo quadrante, que define como líderes e visionários e que basicamente são os grandes provedores de serviços cloud.</a:t>
            </a: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000"/>
              <a:buFont typeface="Arial"/>
              <a:buNone/>
            </a:pPr>
            <a:endParaRPr lang="pt-BR" sz="2000" dirty="0">
              <a:solidFill>
                <a:srgbClr val="94A2AC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000"/>
              <a:buFont typeface="Arial"/>
              <a:buNone/>
            </a:pPr>
            <a:r>
              <a:rPr lang="pt-BR" sz="2000" dirty="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Os critérios utilizados para compor o quadrante mágico são:</a:t>
            </a: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000"/>
              <a:buFont typeface="Arial"/>
              <a:buNone/>
            </a:pPr>
            <a:endParaRPr lang="pt-BR" sz="2000" dirty="0">
              <a:solidFill>
                <a:srgbClr val="94A2AC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42900" marR="0" lvl="0" indent="-342900" algn="just" rtl="0"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000"/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Estratégia go-</a:t>
            </a:r>
            <a:r>
              <a:rPr lang="pt-BR" sz="2000" dirty="0" err="1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to</a:t>
            </a:r>
            <a:r>
              <a:rPr lang="pt-BR" sz="2000" dirty="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pt-BR" sz="2000" dirty="0" err="1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market</a:t>
            </a:r>
            <a:r>
              <a:rPr lang="pt-BR" sz="2000" dirty="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 focada em Cloud AI </a:t>
            </a:r>
            <a:r>
              <a:rPr lang="pt-BR" sz="2000" dirty="0" err="1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Developer</a:t>
            </a:r>
            <a:r>
              <a:rPr lang="pt-BR" sz="2000" dirty="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 Services</a:t>
            </a:r>
          </a:p>
          <a:p>
            <a:pPr marL="342900" marR="0" lvl="0" indent="-342900" algn="just" rtl="0"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000"/>
              <a:buFont typeface="Arial" panose="020B0604020202020204" pitchFamily="34" charset="0"/>
              <a:buChar char="•"/>
            </a:pPr>
            <a:endParaRPr lang="pt-BR" sz="2000" dirty="0">
              <a:solidFill>
                <a:srgbClr val="94A2AC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42900" marR="0" lvl="0" indent="-342900" algn="just" rtl="0"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000"/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Capacidades centrais voltadas a serviços de Auto ML, serviços de idioma e serviços de visão.</a:t>
            </a:r>
          </a:p>
        </p:txBody>
      </p:sp>
      <p:pic>
        <p:nvPicPr>
          <p:cNvPr id="1026" name="Picture 2" descr="Gartner Report Magic Quadrant for Cloud AI Developer Services 2023">
            <a:extLst>
              <a:ext uri="{FF2B5EF4-FFF2-40B4-BE49-F238E27FC236}">
                <a16:creationId xmlns:a16="http://schemas.microsoft.com/office/drawing/2014/main" id="{7E0AA059-C835-1A4A-F266-217E0BC335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0047" y="1181109"/>
            <a:ext cx="4770437" cy="5276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Google Shape;258;p10">
            <a:extLst>
              <a:ext uri="{FF2B5EF4-FFF2-40B4-BE49-F238E27FC236}">
                <a16:creationId xmlns:a16="http://schemas.microsoft.com/office/drawing/2014/main" id="{D59E42E8-B2AC-6493-CE45-D949C23BFB71}"/>
              </a:ext>
            </a:extLst>
          </p:cNvPr>
          <p:cNvSpPr/>
          <p:nvPr/>
        </p:nvSpPr>
        <p:spPr>
          <a:xfrm>
            <a:off x="0" y="6581041"/>
            <a:ext cx="5247558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dirty="0">
                <a:solidFill>
                  <a:srgbClr val="3F3F3F"/>
                </a:solidFill>
                <a:latin typeface="Roboto Thin"/>
                <a:ea typeface="Roboto Thin"/>
                <a:cs typeface="Roboto Thin"/>
                <a:sym typeface="Roboto Thin"/>
              </a:rPr>
              <a:t>https://www.gartner.com/doc/reprints?id=1-2DQSO1TM&amp;ct=230522&amp;st=sb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9" name="Google Shape;189;p3"/>
          <p:cNvCxnSpPr/>
          <p:nvPr/>
        </p:nvCxnSpPr>
        <p:spPr>
          <a:xfrm>
            <a:off x="5912170" y="4436957"/>
            <a:ext cx="367660" cy="0"/>
          </a:xfrm>
          <a:prstGeom prst="straightConnector1">
            <a:avLst/>
          </a:prstGeom>
          <a:noFill/>
          <a:ln w="50800" cap="flat" cmpd="sng">
            <a:solidFill>
              <a:srgbClr val="ED145B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91" name="Google Shape;191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09920" y="5848222"/>
            <a:ext cx="172194" cy="6606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D2D29598-A282-9448-F20E-5AC9C39157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1282" y="2533910"/>
            <a:ext cx="2989435" cy="1790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5300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9"/>
          <p:cNvSpPr txBox="1">
            <a:spLocks noGrp="1"/>
          </p:cNvSpPr>
          <p:nvPr>
            <p:ph type="title"/>
          </p:nvPr>
        </p:nvSpPr>
        <p:spPr>
          <a:xfrm>
            <a:off x="280416" y="268225"/>
            <a:ext cx="10515600" cy="573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0375F"/>
              </a:buClr>
              <a:buSzPts val="2800"/>
              <a:buFont typeface="Roboto"/>
              <a:buNone/>
            </a:pPr>
            <a:r>
              <a:rPr lang="pt-BR" sz="2800" b="1" dirty="0">
                <a:solidFill>
                  <a:srgbClr val="E0375F"/>
                </a:solidFill>
                <a:latin typeface="Roboto"/>
                <a:ea typeface="Roboto"/>
                <a:cs typeface="Roboto"/>
                <a:sym typeface="Roboto"/>
              </a:rPr>
              <a:t>OFERTA AMPLA</a:t>
            </a:r>
            <a:r>
              <a:rPr lang="pt-BR" sz="2800" dirty="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 DE SERVIÇOS</a:t>
            </a:r>
            <a:endParaRPr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351808C-6D1D-0CCA-57B0-EE4A122508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8892" y="1384776"/>
            <a:ext cx="2425383" cy="27699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pt-BR" altLang="pt-BR" sz="1800" dirty="0">
                <a:solidFill>
                  <a:srgbClr val="E0375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CLOUD APIS</a:t>
            </a:r>
            <a:endParaRPr kumimoji="0" lang="pt-BR" altLang="pt-BR" sz="1800" i="0" u="none" strike="noStrike" cap="none" normalizeH="0" baseline="0" dirty="0">
              <a:ln>
                <a:noFill/>
              </a:ln>
              <a:solidFill>
                <a:srgbClr val="E0375F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0F1F11D-B404-6526-283F-884226B3A586}"/>
              </a:ext>
            </a:extLst>
          </p:cNvPr>
          <p:cNvSpPr txBox="1"/>
          <p:nvPr/>
        </p:nvSpPr>
        <p:spPr>
          <a:xfrm>
            <a:off x="1524353" y="1932381"/>
            <a:ext cx="2429924" cy="1569660"/>
          </a:xfrm>
          <a:prstGeom prst="rect">
            <a:avLst/>
          </a:prstGeom>
          <a:noFill/>
        </p:spPr>
        <p:txBody>
          <a:bodyPr wrap="square" lIns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pt-BR" sz="1600" dirty="0" err="1">
                <a:solidFill>
                  <a:srgbClr val="E0375F"/>
                </a:solidFill>
              </a:rPr>
              <a:t>Amazon</a:t>
            </a:r>
            <a:r>
              <a:rPr lang="pt-BR" sz="1600" dirty="0">
                <a:solidFill>
                  <a:srgbClr val="E0375F"/>
                </a:solidFill>
              </a:rPr>
              <a:t> </a:t>
            </a:r>
            <a:r>
              <a:rPr lang="pt-BR" sz="1600" dirty="0" err="1">
                <a:solidFill>
                  <a:srgbClr val="E0375F"/>
                </a:solidFill>
              </a:rPr>
              <a:t>Comprehend</a:t>
            </a:r>
            <a:endParaRPr lang="pt-BR" sz="1600" dirty="0">
              <a:solidFill>
                <a:srgbClr val="E0375F"/>
              </a:solidFill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pt-BR" sz="1600" dirty="0" err="1">
                <a:solidFill>
                  <a:srgbClr val="E0375F"/>
                </a:solidFill>
              </a:rPr>
              <a:t>Amazon</a:t>
            </a:r>
            <a:r>
              <a:rPr lang="pt-BR" sz="1600" dirty="0">
                <a:solidFill>
                  <a:srgbClr val="E0375F"/>
                </a:solidFill>
              </a:rPr>
              <a:t> Poly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pt-BR" sz="1600" dirty="0" err="1">
                <a:solidFill>
                  <a:srgbClr val="E0375F"/>
                </a:solidFill>
              </a:rPr>
              <a:t>Amazon</a:t>
            </a:r>
            <a:r>
              <a:rPr lang="pt-BR" sz="1600" dirty="0">
                <a:solidFill>
                  <a:srgbClr val="E0375F"/>
                </a:solidFill>
              </a:rPr>
              <a:t> </a:t>
            </a:r>
            <a:r>
              <a:rPr lang="pt-BR" sz="1600" dirty="0" err="1">
                <a:solidFill>
                  <a:srgbClr val="E0375F"/>
                </a:solidFill>
              </a:rPr>
              <a:t>Rekognition</a:t>
            </a:r>
            <a:endParaRPr lang="pt-BR" sz="1600" dirty="0">
              <a:solidFill>
                <a:srgbClr val="E0375F"/>
              </a:solidFill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pt-BR" sz="1600" dirty="0" err="1">
                <a:solidFill>
                  <a:srgbClr val="E0375F"/>
                </a:solidFill>
              </a:rPr>
              <a:t>Amazon</a:t>
            </a:r>
            <a:r>
              <a:rPr lang="pt-BR" sz="1600" dirty="0">
                <a:solidFill>
                  <a:srgbClr val="E0375F"/>
                </a:solidFill>
              </a:rPr>
              <a:t> </a:t>
            </a:r>
            <a:r>
              <a:rPr lang="pt-BR" sz="1600" dirty="0" err="1">
                <a:solidFill>
                  <a:srgbClr val="E0375F"/>
                </a:solidFill>
              </a:rPr>
              <a:t>Textextract</a:t>
            </a:r>
            <a:endParaRPr lang="pt-BR" sz="1600" dirty="0">
              <a:solidFill>
                <a:srgbClr val="E0375F"/>
              </a:solidFill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pt-BR" sz="1600" dirty="0" err="1">
                <a:solidFill>
                  <a:srgbClr val="E0375F"/>
                </a:solidFill>
              </a:rPr>
              <a:t>Amazon</a:t>
            </a:r>
            <a:r>
              <a:rPr lang="pt-BR" sz="1600" dirty="0">
                <a:solidFill>
                  <a:srgbClr val="E0375F"/>
                </a:solidFill>
              </a:rPr>
              <a:t> </a:t>
            </a:r>
            <a:r>
              <a:rPr lang="pt-BR" sz="1600" dirty="0" err="1">
                <a:solidFill>
                  <a:srgbClr val="E0375F"/>
                </a:solidFill>
              </a:rPr>
              <a:t>Transcribe</a:t>
            </a:r>
            <a:endParaRPr lang="pt-BR" sz="1600" dirty="0">
              <a:solidFill>
                <a:srgbClr val="E0375F"/>
              </a:solidFill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pt-BR" sz="1600" dirty="0" err="1">
                <a:solidFill>
                  <a:srgbClr val="E0375F"/>
                </a:solidFill>
              </a:rPr>
              <a:t>Amazon</a:t>
            </a:r>
            <a:r>
              <a:rPr lang="pt-BR" sz="1600" dirty="0">
                <a:solidFill>
                  <a:srgbClr val="E0375F"/>
                </a:solidFill>
              </a:rPr>
              <a:t> </a:t>
            </a:r>
            <a:r>
              <a:rPr lang="pt-BR" sz="1600" dirty="0" err="1">
                <a:solidFill>
                  <a:srgbClr val="E0375F"/>
                </a:solidFill>
              </a:rPr>
              <a:t>Translate</a:t>
            </a:r>
            <a:endParaRPr lang="pt-BR" sz="1600" dirty="0">
              <a:solidFill>
                <a:srgbClr val="E0375F"/>
              </a:solidFill>
            </a:endParaRP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D4728B4C-7CF1-2CE2-2523-6101AF4E34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45346" y="1384776"/>
            <a:ext cx="2513816" cy="27699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pt-BR" altLang="pt-BR" sz="1800" dirty="0">
                <a:solidFill>
                  <a:srgbClr val="E0375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DEVELOPMENT BASED</a:t>
            </a:r>
            <a:endParaRPr kumimoji="0" lang="pt-BR" altLang="pt-BR" sz="1800" i="0" u="none" strike="noStrike" cap="none" normalizeH="0" baseline="0" dirty="0">
              <a:ln>
                <a:noFill/>
              </a:ln>
              <a:solidFill>
                <a:srgbClr val="E0375F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C9860BBD-A34C-A521-ADA5-9C925C1BB432}"/>
              </a:ext>
            </a:extLst>
          </p:cNvPr>
          <p:cNvSpPr txBox="1"/>
          <p:nvPr/>
        </p:nvSpPr>
        <p:spPr>
          <a:xfrm>
            <a:off x="4545346" y="1932381"/>
            <a:ext cx="2429925" cy="1077218"/>
          </a:xfrm>
          <a:prstGeom prst="rect">
            <a:avLst/>
          </a:prstGeom>
          <a:noFill/>
        </p:spPr>
        <p:txBody>
          <a:bodyPr wrap="square" lIns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pt-BR" sz="1600" dirty="0" err="1">
                <a:solidFill>
                  <a:srgbClr val="E0375F"/>
                </a:solidFill>
              </a:rPr>
              <a:t>Amazon</a:t>
            </a:r>
            <a:r>
              <a:rPr lang="pt-BR" sz="1600" dirty="0">
                <a:solidFill>
                  <a:srgbClr val="E0375F"/>
                </a:solidFill>
              </a:rPr>
              <a:t> </a:t>
            </a:r>
            <a:r>
              <a:rPr lang="pt-BR" sz="1600" dirty="0" err="1">
                <a:solidFill>
                  <a:srgbClr val="E0375F"/>
                </a:solidFill>
              </a:rPr>
              <a:t>Sagemaker</a:t>
            </a:r>
            <a:endParaRPr lang="pt-BR" sz="1600" dirty="0">
              <a:solidFill>
                <a:srgbClr val="E0375F"/>
              </a:solidFill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pt-BR" sz="1600" dirty="0">
                <a:solidFill>
                  <a:srgbClr val="94A2AC"/>
                </a:solidFill>
              </a:rPr>
              <a:t>Studio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pt-BR" sz="1600" dirty="0" err="1">
                <a:solidFill>
                  <a:srgbClr val="94A2AC"/>
                </a:solidFill>
              </a:rPr>
              <a:t>StudioLab</a:t>
            </a:r>
            <a:endParaRPr lang="pt-BR" sz="1600" dirty="0">
              <a:solidFill>
                <a:srgbClr val="94A2AC"/>
              </a:solidFill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pt-BR" sz="1600" dirty="0" err="1">
                <a:solidFill>
                  <a:srgbClr val="94A2AC"/>
                </a:solidFill>
              </a:rPr>
              <a:t>JumpStart</a:t>
            </a:r>
            <a:endParaRPr lang="pt-BR" sz="1600" dirty="0">
              <a:solidFill>
                <a:srgbClr val="94A2AC"/>
              </a:solidFill>
            </a:endParaRPr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8874A6AB-A744-6271-6079-ACED095CE4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74388" y="1384776"/>
            <a:ext cx="2425031" cy="27699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pt-BR" altLang="pt-BR" sz="1800" i="0" u="none" strike="noStrike" cap="none" normalizeH="0" baseline="0" dirty="0">
                <a:ln>
                  <a:noFill/>
                </a:ln>
                <a:solidFill>
                  <a:srgbClr val="E0375F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FULLY MANAGED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EE924616-BF82-25DA-FD2B-02DA6D36B1AE}"/>
              </a:ext>
            </a:extLst>
          </p:cNvPr>
          <p:cNvSpPr txBox="1"/>
          <p:nvPr/>
        </p:nvSpPr>
        <p:spPr>
          <a:xfrm>
            <a:off x="7974388" y="1932381"/>
            <a:ext cx="2425031" cy="830997"/>
          </a:xfrm>
          <a:prstGeom prst="rect">
            <a:avLst/>
          </a:prstGeom>
          <a:noFill/>
        </p:spPr>
        <p:txBody>
          <a:bodyPr wrap="square" lIns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pt-BR" sz="1600" dirty="0" err="1">
                <a:solidFill>
                  <a:srgbClr val="94A2AC"/>
                </a:solidFill>
              </a:rPr>
              <a:t>Amazon</a:t>
            </a:r>
            <a:r>
              <a:rPr lang="pt-BR" sz="1600" dirty="0">
                <a:solidFill>
                  <a:srgbClr val="94A2AC"/>
                </a:solidFill>
              </a:rPr>
              <a:t> Forecast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pt-BR" sz="1600" dirty="0" err="1">
                <a:solidFill>
                  <a:srgbClr val="94A2AC"/>
                </a:solidFill>
              </a:rPr>
              <a:t>Amazon</a:t>
            </a:r>
            <a:r>
              <a:rPr lang="pt-BR" sz="1600" dirty="0">
                <a:solidFill>
                  <a:srgbClr val="94A2AC"/>
                </a:solidFill>
              </a:rPr>
              <a:t> Personalize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pt-BR" sz="1600" dirty="0" err="1">
                <a:solidFill>
                  <a:srgbClr val="94A2AC"/>
                </a:solidFill>
              </a:rPr>
              <a:t>Amazon</a:t>
            </a:r>
            <a:r>
              <a:rPr lang="pt-BR" sz="1600" dirty="0">
                <a:solidFill>
                  <a:srgbClr val="94A2AC"/>
                </a:solidFill>
              </a:rPr>
              <a:t> </a:t>
            </a:r>
            <a:r>
              <a:rPr lang="pt-BR" sz="1600" dirty="0" err="1">
                <a:solidFill>
                  <a:srgbClr val="94A2AC"/>
                </a:solidFill>
              </a:rPr>
              <a:t>Fraud</a:t>
            </a:r>
            <a:r>
              <a:rPr lang="pt-BR" sz="1600" dirty="0">
                <a:solidFill>
                  <a:srgbClr val="94A2AC"/>
                </a:solidFill>
              </a:rPr>
              <a:t> Detector</a:t>
            </a:r>
          </a:p>
        </p:txBody>
      </p:sp>
      <p:sp>
        <p:nvSpPr>
          <p:cNvPr id="14" name="Retângulo Arredondado 21">
            <a:extLst>
              <a:ext uri="{FF2B5EF4-FFF2-40B4-BE49-F238E27FC236}">
                <a16:creationId xmlns:a16="http://schemas.microsoft.com/office/drawing/2014/main" id="{6667686B-1881-224A-9856-A5DBC3763D56}"/>
              </a:ext>
            </a:extLst>
          </p:cNvPr>
          <p:cNvSpPr/>
          <p:nvPr/>
        </p:nvSpPr>
        <p:spPr>
          <a:xfrm>
            <a:off x="4853076" y="3422236"/>
            <a:ext cx="1898356" cy="609600"/>
          </a:xfrm>
          <a:prstGeom prst="roundRect">
            <a:avLst/>
          </a:prstGeom>
          <a:solidFill>
            <a:srgbClr val="E0375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pt-BR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EXEMPLOS</a:t>
            </a:r>
          </a:p>
        </p:txBody>
      </p:sp>
      <p:sp>
        <p:nvSpPr>
          <p:cNvPr id="15" name="Retângulo Arredondado 21">
            <a:extLst>
              <a:ext uri="{FF2B5EF4-FFF2-40B4-BE49-F238E27FC236}">
                <a16:creationId xmlns:a16="http://schemas.microsoft.com/office/drawing/2014/main" id="{E3ACD528-84E3-08B3-3E74-0B28AAF7941F}"/>
              </a:ext>
            </a:extLst>
          </p:cNvPr>
          <p:cNvSpPr/>
          <p:nvPr/>
        </p:nvSpPr>
        <p:spPr>
          <a:xfrm>
            <a:off x="4881039" y="4124783"/>
            <a:ext cx="1898356" cy="609600"/>
          </a:xfrm>
          <a:prstGeom prst="roundRect">
            <a:avLst/>
          </a:prstGeom>
          <a:solidFill>
            <a:srgbClr val="E0375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pt-BR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TIPO DO MODELO</a:t>
            </a:r>
          </a:p>
        </p:txBody>
      </p:sp>
      <p:sp>
        <p:nvSpPr>
          <p:cNvPr id="16" name="Retângulo Arredondado 21">
            <a:extLst>
              <a:ext uri="{FF2B5EF4-FFF2-40B4-BE49-F238E27FC236}">
                <a16:creationId xmlns:a16="http://schemas.microsoft.com/office/drawing/2014/main" id="{B6DFACF9-E347-1AF2-423B-D588F3DA0521}"/>
              </a:ext>
            </a:extLst>
          </p:cNvPr>
          <p:cNvSpPr/>
          <p:nvPr/>
        </p:nvSpPr>
        <p:spPr>
          <a:xfrm>
            <a:off x="4900089" y="4827331"/>
            <a:ext cx="1898356" cy="609600"/>
          </a:xfrm>
          <a:prstGeom prst="roundRect">
            <a:avLst/>
          </a:prstGeom>
          <a:solidFill>
            <a:srgbClr val="E0375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pt-BR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FINE TUNING</a:t>
            </a:r>
          </a:p>
        </p:txBody>
      </p:sp>
      <p:sp>
        <p:nvSpPr>
          <p:cNvPr id="18" name="Retângulo Arredondado 21">
            <a:extLst>
              <a:ext uri="{FF2B5EF4-FFF2-40B4-BE49-F238E27FC236}">
                <a16:creationId xmlns:a16="http://schemas.microsoft.com/office/drawing/2014/main" id="{43A3B62F-E252-B4A9-1C4C-E3AA0E130520}"/>
              </a:ext>
            </a:extLst>
          </p:cNvPr>
          <p:cNvSpPr/>
          <p:nvPr/>
        </p:nvSpPr>
        <p:spPr>
          <a:xfrm>
            <a:off x="8263195" y="4124783"/>
            <a:ext cx="1898356" cy="609600"/>
          </a:xfrm>
          <a:prstGeom prst="roundRect">
            <a:avLst/>
          </a:prstGeom>
          <a:solidFill>
            <a:srgbClr val="E0375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pt-BR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TUNING</a:t>
            </a:r>
          </a:p>
        </p:txBody>
      </p:sp>
      <p:sp>
        <p:nvSpPr>
          <p:cNvPr id="3" name="Triângulo Retângulo 2">
            <a:extLst>
              <a:ext uri="{FF2B5EF4-FFF2-40B4-BE49-F238E27FC236}">
                <a16:creationId xmlns:a16="http://schemas.microsoft.com/office/drawing/2014/main" id="{5CDFD74D-B756-86B0-F9F3-E2E06FECF834}"/>
              </a:ext>
            </a:extLst>
          </p:cNvPr>
          <p:cNvSpPr/>
          <p:nvPr/>
        </p:nvSpPr>
        <p:spPr>
          <a:xfrm>
            <a:off x="1543403" y="5489987"/>
            <a:ext cx="8611728" cy="573023"/>
          </a:xfrm>
          <a:prstGeom prst="rtTriangle">
            <a:avLst/>
          </a:prstGeom>
          <a:solidFill>
            <a:srgbClr val="E0375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8BF3123E-BB63-4177-3BAD-FD808A25FD5F}"/>
              </a:ext>
            </a:extLst>
          </p:cNvPr>
          <p:cNvSpPr txBox="1"/>
          <p:nvPr/>
        </p:nvSpPr>
        <p:spPr>
          <a:xfrm>
            <a:off x="1543403" y="6192535"/>
            <a:ext cx="124742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pt-BR" dirty="0">
                <a:solidFill>
                  <a:srgbClr val="E0375F"/>
                </a:solidFill>
              </a:rPr>
              <a:t>Generalistas</a:t>
            </a:r>
            <a:endParaRPr lang="pt-BR" sz="1400" dirty="0">
              <a:solidFill>
                <a:srgbClr val="E0375F"/>
              </a:solidFill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143C5E61-83BF-BB9D-963C-459B7AD738F0}"/>
              </a:ext>
            </a:extLst>
          </p:cNvPr>
          <p:cNvSpPr txBox="1"/>
          <p:nvPr/>
        </p:nvSpPr>
        <p:spPr>
          <a:xfrm>
            <a:off x="8907709" y="6192535"/>
            <a:ext cx="124742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pt-BR" dirty="0">
                <a:solidFill>
                  <a:srgbClr val="E0375F"/>
                </a:solidFill>
              </a:rPr>
              <a:t>Específicos</a:t>
            </a:r>
            <a:endParaRPr lang="pt-BR" sz="1400" dirty="0">
              <a:solidFill>
                <a:srgbClr val="E0375F"/>
              </a:solidFill>
            </a:endParaRPr>
          </a:p>
        </p:txBody>
      </p:sp>
      <p:sp>
        <p:nvSpPr>
          <p:cNvPr id="7" name="Retângulo Arredondado 21">
            <a:extLst>
              <a:ext uri="{FF2B5EF4-FFF2-40B4-BE49-F238E27FC236}">
                <a16:creationId xmlns:a16="http://schemas.microsoft.com/office/drawing/2014/main" id="{5F5A0DC7-1453-426A-4BEA-57A010DE2529}"/>
              </a:ext>
            </a:extLst>
          </p:cNvPr>
          <p:cNvSpPr/>
          <p:nvPr/>
        </p:nvSpPr>
        <p:spPr>
          <a:xfrm>
            <a:off x="1543403" y="4191214"/>
            <a:ext cx="1898356" cy="609600"/>
          </a:xfrm>
          <a:prstGeom prst="roundRect">
            <a:avLst/>
          </a:prstGeom>
          <a:solidFill>
            <a:srgbClr val="E0375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pt-BR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PRONTOS PARA USO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13"/>
          <p:cNvSpPr txBox="1">
            <a:spLocks noGrp="1"/>
          </p:cNvSpPr>
          <p:nvPr>
            <p:ph type="title"/>
          </p:nvPr>
        </p:nvSpPr>
        <p:spPr>
          <a:xfrm>
            <a:off x="280416" y="268225"/>
            <a:ext cx="10515600" cy="573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800"/>
              <a:buFont typeface="Roboto"/>
              <a:buNone/>
            </a:pPr>
            <a:r>
              <a:rPr lang="pt-BR" sz="2800" dirty="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SAGEMAKER </a:t>
            </a:r>
            <a:r>
              <a:rPr lang="pt-BR" sz="2800" b="1" dirty="0">
                <a:solidFill>
                  <a:srgbClr val="E0375F"/>
                </a:solidFill>
                <a:latin typeface="Roboto"/>
                <a:ea typeface="Roboto"/>
                <a:cs typeface="Roboto"/>
                <a:sym typeface="Roboto"/>
              </a:rPr>
              <a:t>CANVAS</a:t>
            </a:r>
            <a:endParaRPr dirty="0"/>
          </a:p>
        </p:txBody>
      </p:sp>
      <p:sp>
        <p:nvSpPr>
          <p:cNvPr id="291" name="Google Shape;291;p13"/>
          <p:cNvSpPr txBox="1"/>
          <p:nvPr/>
        </p:nvSpPr>
        <p:spPr>
          <a:xfrm>
            <a:off x="475964" y="1419502"/>
            <a:ext cx="3895812" cy="4524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000"/>
              <a:buFont typeface="Arial"/>
              <a:buNone/>
            </a:pPr>
            <a:r>
              <a:rPr lang="pt-BR" sz="1800" dirty="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É a versão mais simples para construir modelos. Seu foco principal é atender um novo perfil de generalistas que não querem entrar a fundo na construção de modelos, no entanto utilizar a tecnologia para ganhos relevantes, no contexto de Citizen AI.</a:t>
            </a: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000"/>
              <a:buFont typeface="Arial"/>
              <a:buNone/>
            </a:pPr>
            <a:endParaRPr lang="pt-BR" sz="1800" dirty="0">
              <a:solidFill>
                <a:srgbClr val="94A2AC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000"/>
              <a:buFont typeface="Arial"/>
              <a:buNone/>
            </a:pPr>
            <a:r>
              <a:rPr lang="pt-BR" sz="1800" dirty="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Possui diversos modelos </a:t>
            </a:r>
            <a:r>
              <a:rPr lang="pt-BR" sz="1800" dirty="0" err="1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pré</a:t>
            </a:r>
            <a:r>
              <a:rPr lang="pt-BR" sz="1800" dirty="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-treinados para análises comuns como análise sentimental, leitor de OCR, etc.</a:t>
            </a: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000"/>
              <a:buFont typeface="Arial"/>
              <a:buNone/>
            </a:pPr>
            <a:endParaRPr lang="pt-BR" sz="1800" dirty="0">
              <a:solidFill>
                <a:srgbClr val="94A2AC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000"/>
              <a:buFont typeface="Arial"/>
              <a:buNone/>
            </a:pPr>
            <a:r>
              <a:rPr lang="pt-BR" sz="1800" dirty="0">
                <a:solidFill>
                  <a:srgbClr val="E0375F"/>
                </a:solidFill>
                <a:latin typeface="Roboto"/>
                <a:ea typeface="Roboto"/>
                <a:cs typeface="Roboto"/>
                <a:sym typeface="Roboto"/>
              </a:rPr>
              <a:t>Esta plataforma se utiliza da tecnologia </a:t>
            </a:r>
            <a:r>
              <a:rPr lang="pt-BR" sz="1800" dirty="0" err="1">
                <a:solidFill>
                  <a:srgbClr val="E0375F"/>
                </a:solidFill>
                <a:latin typeface="Roboto"/>
                <a:ea typeface="Roboto"/>
                <a:cs typeface="Roboto"/>
                <a:sym typeface="Roboto"/>
              </a:rPr>
              <a:t>AutoML</a:t>
            </a:r>
            <a:r>
              <a:rPr lang="pt-BR" sz="1800" dirty="0">
                <a:solidFill>
                  <a:srgbClr val="E0375F"/>
                </a:solidFill>
                <a:latin typeface="Roboto"/>
                <a:ea typeface="Roboto"/>
                <a:cs typeface="Roboto"/>
                <a:sym typeface="Roboto"/>
              </a:rPr>
              <a:t> da AWS.</a:t>
            </a:r>
            <a:endParaRPr sz="1200" dirty="0">
              <a:solidFill>
                <a:srgbClr val="E0375F"/>
              </a:solidFill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A7EA7071-4468-850F-B9E3-C0A2AE3189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2392" y="841249"/>
            <a:ext cx="6779443" cy="5680781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287EB2B2-976E-031B-2737-98E398D803E9}"/>
              </a:ext>
            </a:extLst>
          </p:cNvPr>
          <p:cNvSpPr txBox="1"/>
          <p:nvPr/>
        </p:nvSpPr>
        <p:spPr>
          <a:xfrm>
            <a:off x="0" y="6550223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dirty="0"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rPr>
              <a:t>https://aws.amazon.com/pt/sagemaker/canvas/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14"/>
          <p:cNvSpPr txBox="1"/>
          <p:nvPr/>
        </p:nvSpPr>
        <p:spPr>
          <a:xfrm>
            <a:off x="280415" y="1065317"/>
            <a:ext cx="11606785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400"/>
              <a:buFont typeface="Arial"/>
              <a:buNone/>
            </a:pPr>
            <a:r>
              <a:rPr lang="pt-BR" sz="2400" dirty="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Dois passos são necessários para começar a utilizar o treinamento de modelos.</a:t>
            </a: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400"/>
              <a:buFont typeface="Arial"/>
              <a:buNone/>
            </a:pPr>
            <a:r>
              <a:rPr lang="pt-BR" sz="2400" dirty="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O primeiro é carregar um </a:t>
            </a:r>
            <a:r>
              <a:rPr lang="pt-BR" sz="2400" dirty="0" err="1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dataset</a:t>
            </a:r>
            <a:r>
              <a:rPr lang="pt-BR" sz="2400" dirty="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. Após o carregamento não temos a opção de revisar os dados, isso é feito na construção do modelo.</a:t>
            </a:r>
          </a:p>
        </p:txBody>
      </p:sp>
      <p:sp>
        <p:nvSpPr>
          <p:cNvPr id="308" name="Google Shape;308;p14"/>
          <p:cNvSpPr/>
          <p:nvPr/>
        </p:nvSpPr>
        <p:spPr>
          <a:xfrm>
            <a:off x="456134" y="2810330"/>
            <a:ext cx="1905454" cy="809399"/>
          </a:xfrm>
          <a:prstGeom prst="rect">
            <a:avLst/>
          </a:prstGeom>
          <a:solidFill>
            <a:srgbClr val="E0375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DATASET</a:t>
            </a:r>
            <a:endParaRPr dirty="0"/>
          </a:p>
        </p:txBody>
      </p:sp>
      <p:sp>
        <p:nvSpPr>
          <p:cNvPr id="4" name="Google Shape;290;p13">
            <a:extLst>
              <a:ext uri="{FF2B5EF4-FFF2-40B4-BE49-F238E27FC236}">
                <a16:creationId xmlns:a16="http://schemas.microsoft.com/office/drawing/2014/main" id="{9CEECCFC-C3BD-EDB8-0BC2-667E3198C969}"/>
              </a:ext>
            </a:extLst>
          </p:cNvPr>
          <p:cNvSpPr txBox="1">
            <a:spLocks/>
          </p:cNvSpPr>
          <p:nvPr/>
        </p:nvSpPr>
        <p:spPr>
          <a:xfrm>
            <a:off x="280416" y="268225"/>
            <a:ext cx="10515600" cy="573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94A2AC"/>
              </a:buClr>
              <a:buSzPts val="2800"/>
              <a:buFont typeface="Roboto"/>
              <a:buNone/>
            </a:pPr>
            <a:r>
              <a:rPr lang="pt-BR" sz="2800" dirty="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SAGEMAKER </a:t>
            </a:r>
            <a:r>
              <a:rPr lang="pt-BR" sz="2800" b="1" dirty="0">
                <a:solidFill>
                  <a:srgbClr val="E0375F"/>
                </a:solidFill>
                <a:latin typeface="Roboto"/>
                <a:ea typeface="Roboto"/>
                <a:cs typeface="Roboto"/>
                <a:sym typeface="Roboto"/>
              </a:rPr>
              <a:t>CANVAS</a:t>
            </a:r>
            <a:endParaRPr lang="pt-BR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9DAD23D0-3C0F-C8CC-A313-A013055B4976}"/>
              </a:ext>
            </a:extLst>
          </p:cNvPr>
          <p:cNvSpPr txBox="1"/>
          <p:nvPr/>
        </p:nvSpPr>
        <p:spPr>
          <a:xfrm>
            <a:off x="456134" y="3789008"/>
            <a:ext cx="1905454" cy="1077218"/>
          </a:xfrm>
          <a:prstGeom prst="rect">
            <a:avLst/>
          </a:prstGeom>
          <a:noFill/>
        </p:spPr>
        <p:txBody>
          <a:bodyPr wrap="square" lIns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pt-BR" sz="1600" dirty="0">
                <a:solidFill>
                  <a:srgbClr val="94A2AC"/>
                </a:solidFill>
              </a:rPr>
              <a:t>Pode ser tabular (CSV), imagens (PNG) e documentos (PDF)</a:t>
            </a:r>
          </a:p>
        </p:txBody>
      </p:sp>
      <p:sp>
        <p:nvSpPr>
          <p:cNvPr id="6" name="Google Shape;308;p14">
            <a:extLst>
              <a:ext uri="{FF2B5EF4-FFF2-40B4-BE49-F238E27FC236}">
                <a16:creationId xmlns:a16="http://schemas.microsoft.com/office/drawing/2014/main" id="{CC4B5AD3-1FE8-B44A-DD28-D2E16A968918}"/>
              </a:ext>
            </a:extLst>
          </p:cNvPr>
          <p:cNvSpPr/>
          <p:nvPr/>
        </p:nvSpPr>
        <p:spPr>
          <a:xfrm>
            <a:off x="3125231" y="2810330"/>
            <a:ext cx="1905454" cy="809399"/>
          </a:xfrm>
          <a:prstGeom prst="rect">
            <a:avLst/>
          </a:prstGeom>
          <a:solidFill>
            <a:srgbClr val="E0375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AUTOMATIONS</a:t>
            </a:r>
            <a:endParaRPr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96D02998-008A-F8F1-96B4-FF319CC3D33B}"/>
              </a:ext>
            </a:extLst>
          </p:cNvPr>
          <p:cNvSpPr txBox="1"/>
          <p:nvPr/>
        </p:nvSpPr>
        <p:spPr>
          <a:xfrm>
            <a:off x="3125231" y="3789008"/>
            <a:ext cx="1905454" cy="1077218"/>
          </a:xfrm>
          <a:prstGeom prst="rect">
            <a:avLst/>
          </a:prstGeom>
          <a:noFill/>
        </p:spPr>
        <p:txBody>
          <a:bodyPr wrap="square" lIns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pt-BR" sz="1600" dirty="0">
                <a:solidFill>
                  <a:srgbClr val="94A2AC"/>
                </a:solidFill>
              </a:rPr>
              <a:t>Carregar mais dados para cumular mais exemplos para treinamento.</a:t>
            </a:r>
          </a:p>
        </p:txBody>
      </p:sp>
      <p:sp>
        <p:nvSpPr>
          <p:cNvPr id="8" name="Google Shape;308;p14">
            <a:extLst>
              <a:ext uri="{FF2B5EF4-FFF2-40B4-BE49-F238E27FC236}">
                <a16:creationId xmlns:a16="http://schemas.microsoft.com/office/drawing/2014/main" id="{4FCD30B2-7579-B648-9679-20F8DCD106C2}"/>
              </a:ext>
            </a:extLst>
          </p:cNvPr>
          <p:cNvSpPr/>
          <p:nvPr/>
        </p:nvSpPr>
        <p:spPr>
          <a:xfrm>
            <a:off x="5794328" y="2810330"/>
            <a:ext cx="1905454" cy="809399"/>
          </a:xfrm>
          <a:prstGeom prst="rect">
            <a:avLst/>
          </a:prstGeom>
          <a:solidFill>
            <a:srgbClr val="E0375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MODELO</a:t>
            </a:r>
            <a:endParaRPr dirty="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531CFA3A-C45A-3B58-50C2-951D501F12DF}"/>
              </a:ext>
            </a:extLst>
          </p:cNvPr>
          <p:cNvSpPr txBox="1"/>
          <p:nvPr/>
        </p:nvSpPr>
        <p:spPr>
          <a:xfrm>
            <a:off x="5794328" y="3789008"/>
            <a:ext cx="1905454" cy="2800767"/>
          </a:xfrm>
          <a:prstGeom prst="rect">
            <a:avLst/>
          </a:prstGeom>
          <a:noFill/>
        </p:spPr>
        <p:txBody>
          <a:bodyPr wrap="square" lIns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pt-BR" sz="1600" dirty="0">
                <a:solidFill>
                  <a:srgbClr val="94A2AC"/>
                </a:solidFill>
              </a:rPr>
              <a:t>Revisão dos dados do </a:t>
            </a:r>
            <a:r>
              <a:rPr lang="pt-BR" sz="1600" dirty="0" err="1">
                <a:solidFill>
                  <a:srgbClr val="94A2AC"/>
                </a:solidFill>
              </a:rPr>
              <a:t>dataset</a:t>
            </a:r>
            <a:r>
              <a:rPr lang="pt-BR" sz="1600" dirty="0">
                <a:solidFill>
                  <a:srgbClr val="94A2AC"/>
                </a:solidFill>
              </a:rPr>
              <a:t>, como tipagem e também como eles serão utilizados no treinamento (</a:t>
            </a:r>
            <a:r>
              <a:rPr lang="pt-BR" sz="1600" dirty="0" err="1">
                <a:solidFill>
                  <a:srgbClr val="94A2AC"/>
                </a:solidFill>
              </a:rPr>
              <a:t>boolean</a:t>
            </a:r>
            <a:r>
              <a:rPr lang="pt-BR" sz="1600" dirty="0">
                <a:solidFill>
                  <a:srgbClr val="94A2AC"/>
                </a:solidFill>
              </a:rPr>
              <a:t>, categórico, etc.)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pt-BR" sz="1600" dirty="0">
                <a:solidFill>
                  <a:srgbClr val="94A2AC"/>
                </a:solidFill>
              </a:rPr>
              <a:t>Transformações;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pt-BR" sz="1600" dirty="0">
                <a:solidFill>
                  <a:srgbClr val="94A2AC"/>
                </a:solidFill>
              </a:rPr>
              <a:t>Revisões de dados inválidos.</a:t>
            </a:r>
          </a:p>
        </p:txBody>
      </p:sp>
      <p:sp>
        <p:nvSpPr>
          <p:cNvPr id="10" name="Google Shape;308;p14">
            <a:extLst>
              <a:ext uri="{FF2B5EF4-FFF2-40B4-BE49-F238E27FC236}">
                <a16:creationId xmlns:a16="http://schemas.microsoft.com/office/drawing/2014/main" id="{44D3AEFC-0743-F8C9-EE9F-9C98298DF60E}"/>
              </a:ext>
            </a:extLst>
          </p:cNvPr>
          <p:cNvSpPr/>
          <p:nvPr/>
        </p:nvSpPr>
        <p:spPr>
          <a:xfrm>
            <a:off x="9763718" y="2825514"/>
            <a:ext cx="1905454" cy="40358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1" dirty="0" err="1">
                <a:solidFill>
                  <a:srgbClr val="E0375F"/>
                </a:solidFill>
                <a:latin typeface="Roboto"/>
                <a:ea typeface="Roboto"/>
                <a:cs typeface="Roboto"/>
                <a:sym typeface="Roboto"/>
              </a:rPr>
              <a:t>Amazon</a:t>
            </a:r>
            <a:r>
              <a:rPr lang="pt-BR" sz="1200" b="1" dirty="0">
                <a:solidFill>
                  <a:srgbClr val="E0375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pt-BR" sz="1200" b="1" dirty="0" err="1">
                <a:solidFill>
                  <a:srgbClr val="E0375F"/>
                </a:solidFill>
                <a:latin typeface="Roboto"/>
                <a:ea typeface="Roboto"/>
                <a:cs typeface="Roboto"/>
                <a:sym typeface="Roboto"/>
              </a:rPr>
              <a:t>Comprehend</a:t>
            </a:r>
            <a:endParaRPr sz="1100" dirty="0">
              <a:solidFill>
                <a:srgbClr val="E0375F"/>
              </a:solidFill>
            </a:endParaRPr>
          </a:p>
        </p:txBody>
      </p:sp>
      <p:sp>
        <p:nvSpPr>
          <p:cNvPr id="11" name="Google Shape;308;p14">
            <a:extLst>
              <a:ext uri="{FF2B5EF4-FFF2-40B4-BE49-F238E27FC236}">
                <a16:creationId xmlns:a16="http://schemas.microsoft.com/office/drawing/2014/main" id="{D69BCC8A-BF2C-A5A9-4F05-D7F07FE6ED5B}"/>
              </a:ext>
            </a:extLst>
          </p:cNvPr>
          <p:cNvSpPr/>
          <p:nvPr/>
        </p:nvSpPr>
        <p:spPr>
          <a:xfrm>
            <a:off x="9763718" y="3342137"/>
            <a:ext cx="1905454" cy="40358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1" dirty="0" err="1">
                <a:solidFill>
                  <a:srgbClr val="E0375F"/>
                </a:solidFill>
                <a:latin typeface="Roboto"/>
                <a:ea typeface="Roboto"/>
                <a:cs typeface="Roboto"/>
                <a:sym typeface="Roboto"/>
              </a:rPr>
              <a:t>Amazon</a:t>
            </a:r>
            <a:r>
              <a:rPr lang="pt-BR" sz="1200" b="1" dirty="0">
                <a:solidFill>
                  <a:srgbClr val="E0375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pt-BR" sz="1200" b="1" dirty="0" err="1">
                <a:solidFill>
                  <a:srgbClr val="E0375F"/>
                </a:solidFill>
                <a:latin typeface="Roboto"/>
                <a:ea typeface="Roboto"/>
                <a:cs typeface="Roboto"/>
                <a:sym typeface="Roboto"/>
              </a:rPr>
              <a:t>Rekognition</a:t>
            </a:r>
            <a:endParaRPr sz="1100" dirty="0">
              <a:solidFill>
                <a:srgbClr val="E0375F"/>
              </a:solidFill>
            </a:endParaRPr>
          </a:p>
        </p:txBody>
      </p:sp>
      <p:sp>
        <p:nvSpPr>
          <p:cNvPr id="12" name="Google Shape;308;p14">
            <a:extLst>
              <a:ext uri="{FF2B5EF4-FFF2-40B4-BE49-F238E27FC236}">
                <a16:creationId xmlns:a16="http://schemas.microsoft.com/office/drawing/2014/main" id="{0D332670-B348-D21C-CD51-7DA81504AD09}"/>
              </a:ext>
            </a:extLst>
          </p:cNvPr>
          <p:cNvSpPr/>
          <p:nvPr/>
        </p:nvSpPr>
        <p:spPr>
          <a:xfrm>
            <a:off x="9763718" y="3872829"/>
            <a:ext cx="1905454" cy="40358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1" dirty="0" err="1">
                <a:solidFill>
                  <a:srgbClr val="E0375F"/>
                </a:solidFill>
                <a:latin typeface="Roboto"/>
                <a:ea typeface="Roboto"/>
                <a:cs typeface="Roboto"/>
                <a:sym typeface="Roboto"/>
              </a:rPr>
              <a:t>Amazon</a:t>
            </a:r>
            <a:r>
              <a:rPr lang="pt-BR" sz="1200" b="1" dirty="0">
                <a:solidFill>
                  <a:srgbClr val="E0375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pt-BR" sz="1200" b="1" dirty="0" err="1">
                <a:solidFill>
                  <a:srgbClr val="E0375F"/>
                </a:solidFill>
                <a:latin typeface="Roboto"/>
                <a:ea typeface="Roboto"/>
                <a:cs typeface="Roboto"/>
                <a:sym typeface="Roboto"/>
              </a:rPr>
              <a:t>Textract</a:t>
            </a:r>
            <a:endParaRPr sz="1100" dirty="0">
              <a:solidFill>
                <a:srgbClr val="E0375F"/>
              </a:solidFill>
            </a:endParaRPr>
          </a:p>
        </p:txBody>
      </p:sp>
      <p:sp>
        <p:nvSpPr>
          <p:cNvPr id="13" name="Google Shape;308;p14">
            <a:extLst>
              <a:ext uri="{FF2B5EF4-FFF2-40B4-BE49-F238E27FC236}">
                <a16:creationId xmlns:a16="http://schemas.microsoft.com/office/drawing/2014/main" id="{84A08599-9D8A-47C2-FFDE-A7F0D51550AD}"/>
              </a:ext>
            </a:extLst>
          </p:cNvPr>
          <p:cNvSpPr/>
          <p:nvPr/>
        </p:nvSpPr>
        <p:spPr>
          <a:xfrm>
            <a:off x="9763718" y="4432359"/>
            <a:ext cx="1905454" cy="40358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1" dirty="0">
                <a:solidFill>
                  <a:srgbClr val="E0375F"/>
                </a:solidFill>
                <a:latin typeface="Roboto"/>
                <a:ea typeface="Roboto"/>
                <a:cs typeface="Roboto"/>
                <a:sym typeface="Roboto"/>
              </a:rPr>
              <a:t>...</a:t>
            </a:r>
            <a:endParaRPr sz="1100" dirty="0">
              <a:solidFill>
                <a:srgbClr val="E0375F"/>
              </a:solidFill>
            </a:endParaRP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A32D680E-D094-4B70-4AF5-2DF4A8371176}"/>
              </a:ext>
            </a:extLst>
          </p:cNvPr>
          <p:cNvSpPr txBox="1"/>
          <p:nvPr/>
        </p:nvSpPr>
        <p:spPr>
          <a:xfrm>
            <a:off x="9390985" y="4991889"/>
            <a:ext cx="2650920" cy="1077218"/>
          </a:xfrm>
          <a:prstGeom prst="rect">
            <a:avLst/>
          </a:prstGeom>
          <a:noFill/>
        </p:spPr>
        <p:txBody>
          <a:bodyPr wrap="square" lIns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pt-BR" sz="1600" dirty="0">
                <a:solidFill>
                  <a:srgbClr val="94A2AC"/>
                </a:solidFill>
              </a:rPr>
              <a:t>Dependo do modelo, é utilizado os componentes de Cloud API existentes ou mesclados do </a:t>
            </a:r>
            <a:r>
              <a:rPr lang="pt-BR" sz="1600" dirty="0" err="1">
                <a:solidFill>
                  <a:srgbClr val="E0375F"/>
                </a:solidFill>
              </a:rPr>
              <a:t>AutoML</a:t>
            </a:r>
            <a:r>
              <a:rPr lang="pt-BR" sz="1600" dirty="0">
                <a:solidFill>
                  <a:srgbClr val="94A2AC"/>
                </a:solidFill>
              </a:rPr>
              <a:t>.</a:t>
            </a:r>
          </a:p>
        </p:txBody>
      </p:sp>
      <p:cxnSp>
        <p:nvCxnSpPr>
          <p:cNvPr id="16" name="Conector: Angulado 15">
            <a:extLst>
              <a:ext uri="{FF2B5EF4-FFF2-40B4-BE49-F238E27FC236}">
                <a16:creationId xmlns:a16="http://schemas.microsoft.com/office/drawing/2014/main" id="{07CEBC4E-428E-618F-E930-DB2D63BA8F9B}"/>
              </a:ext>
            </a:extLst>
          </p:cNvPr>
          <p:cNvCxnSpPr>
            <a:cxnSpLocks/>
            <a:stCxn id="8" idx="3"/>
            <a:endCxn id="10" idx="1"/>
          </p:cNvCxnSpPr>
          <p:nvPr/>
        </p:nvCxnSpPr>
        <p:spPr>
          <a:xfrm flipV="1">
            <a:off x="7699782" y="3027306"/>
            <a:ext cx="2063936" cy="187724"/>
          </a:xfrm>
          <a:prstGeom prst="curvedConnector3">
            <a:avLst>
              <a:gd name="adj1" fmla="val 50000"/>
            </a:avLst>
          </a:prstGeom>
          <a:ln w="38100">
            <a:solidFill>
              <a:schemeClr val="tx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: Angulado 15">
            <a:extLst>
              <a:ext uri="{FF2B5EF4-FFF2-40B4-BE49-F238E27FC236}">
                <a16:creationId xmlns:a16="http://schemas.microsoft.com/office/drawing/2014/main" id="{33BDC8C9-0E7F-D742-117A-33E705D46466}"/>
              </a:ext>
            </a:extLst>
          </p:cNvPr>
          <p:cNvCxnSpPr>
            <a:cxnSpLocks/>
            <a:stCxn id="8" idx="3"/>
            <a:endCxn id="11" idx="1"/>
          </p:cNvCxnSpPr>
          <p:nvPr/>
        </p:nvCxnSpPr>
        <p:spPr>
          <a:xfrm>
            <a:off x="7699782" y="3215030"/>
            <a:ext cx="2063936" cy="328899"/>
          </a:xfrm>
          <a:prstGeom prst="curvedConnector3">
            <a:avLst>
              <a:gd name="adj1" fmla="val 50000"/>
            </a:avLst>
          </a:prstGeom>
          <a:ln w="38100">
            <a:solidFill>
              <a:schemeClr val="tx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: Angulado 15">
            <a:extLst>
              <a:ext uri="{FF2B5EF4-FFF2-40B4-BE49-F238E27FC236}">
                <a16:creationId xmlns:a16="http://schemas.microsoft.com/office/drawing/2014/main" id="{28AD8188-9310-5CC4-F824-E84BE7A18D4A}"/>
              </a:ext>
            </a:extLst>
          </p:cNvPr>
          <p:cNvCxnSpPr>
            <a:cxnSpLocks/>
            <a:stCxn id="8" idx="3"/>
            <a:endCxn id="12" idx="1"/>
          </p:cNvCxnSpPr>
          <p:nvPr/>
        </p:nvCxnSpPr>
        <p:spPr>
          <a:xfrm>
            <a:off x="7699782" y="3215030"/>
            <a:ext cx="2063936" cy="859591"/>
          </a:xfrm>
          <a:prstGeom prst="curvedConnector3">
            <a:avLst>
              <a:gd name="adj1" fmla="val 50000"/>
            </a:avLst>
          </a:prstGeom>
          <a:ln w="38100">
            <a:solidFill>
              <a:schemeClr val="tx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: Angulado 15">
            <a:extLst>
              <a:ext uri="{FF2B5EF4-FFF2-40B4-BE49-F238E27FC236}">
                <a16:creationId xmlns:a16="http://schemas.microsoft.com/office/drawing/2014/main" id="{D406A0ED-66B5-49D8-D230-72ABFF65B127}"/>
              </a:ext>
            </a:extLst>
          </p:cNvPr>
          <p:cNvCxnSpPr>
            <a:cxnSpLocks/>
            <a:stCxn id="8" idx="3"/>
            <a:endCxn id="13" idx="1"/>
          </p:cNvCxnSpPr>
          <p:nvPr/>
        </p:nvCxnSpPr>
        <p:spPr>
          <a:xfrm>
            <a:off x="7699782" y="3215030"/>
            <a:ext cx="2063936" cy="1419121"/>
          </a:xfrm>
          <a:prstGeom prst="curvedConnector3">
            <a:avLst>
              <a:gd name="adj1" fmla="val 50000"/>
            </a:avLst>
          </a:prstGeom>
          <a:ln w="38100">
            <a:solidFill>
              <a:schemeClr val="tx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Google Shape;308;p14">
            <a:extLst>
              <a:ext uri="{FF2B5EF4-FFF2-40B4-BE49-F238E27FC236}">
                <a16:creationId xmlns:a16="http://schemas.microsoft.com/office/drawing/2014/main" id="{4E929E0B-0EE7-B454-8E4E-AF8581C0CC57}"/>
              </a:ext>
            </a:extLst>
          </p:cNvPr>
          <p:cNvSpPr/>
          <p:nvPr/>
        </p:nvSpPr>
        <p:spPr>
          <a:xfrm>
            <a:off x="456134" y="6069107"/>
            <a:ext cx="1905454" cy="57527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Preço de uso: 2 USD/h</a:t>
            </a:r>
            <a:endParaRPr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14"/>
          <p:cNvSpPr txBox="1"/>
          <p:nvPr/>
        </p:nvSpPr>
        <p:spPr>
          <a:xfrm>
            <a:off x="7776594" y="1835160"/>
            <a:ext cx="4134990" cy="2862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400"/>
              <a:buFont typeface="Arial"/>
              <a:buNone/>
            </a:pPr>
            <a:r>
              <a:rPr lang="pt-BR" sz="2000" dirty="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Vamos construir um modelo para prever quando um paciente não comparece a uma consulta marcada.</a:t>
            </a: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400"/>
              <a:buFont typeface="Arial"/>
              <a:buNone/>
            </a:pPr>
            <a:endParaRPr lang="pt-BR" sz="2000" dirty="0">
              <a:solidFill>
                <a:srgbClr val="94A2AC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400"/>
              <a:buFont typeface="Arial"/>
              <a:buNone/>
            </a:pPr>
            <a:r>
              <a:rPr lang="pt-BR" sz="2000" dirty="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Vamos utilizar este </a:t>
            </a:r>
            <a:r>
              <a:rPr lang="pt-BR" sz="2000" dirty="0" err="1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dataset</a:t>
            </a:r>
            <a:r>
              <a:rPr lang="pt-BR" sz="2000" dirty="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 do </a:t>
            </a:r>
            <a:r>
              <a:rPr lang="pt-BR" sz="2000" dirty="0" err="1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Kaggle</a:t>
            </a:r>
            <a:r>
              <a:rPr lang="pt-BR" sz="2000" dirty="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: ariks90/cleaned-brazil-may2016-noshow-medical-appointments.</a:t>
            </a:r>
          </a:p>
        </p:txBody>
      </p:sp>
      <p:sp>
        <p:nvSpPr>
          <p:cNvPr id="4" name="Google Shape;290;p13">
            <a:extLst>
              <a:ext uri="{FF2B5EF4-FFF2-40B4-BE49-F238E27FC236}">
                <a16:creationId xmlns:a16="http://schemas.microsoft.com/office/drawing/2014/main" id="{9CEECCFC-C3BD-EDB8-0BC2-667E3198C969}"/>
              </a:ext>
            </a:extLst>
          </p:cNvPr>
          <p:cNvSpPr txBox="1">
            <a:spLocks/>
          </p:cNvSpPr>
          <p:nvPr/>
        </p:nvSpPr>
        <p:spPr>
          <a:xfrm>
            <a:off x="280416" y="268225"/>
            <a:ext cx="10515600" cy="573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94A2AC"/>
              </a:buClr>
              <a:buSzPts val="2800"/>
              <a:buFont typeface="Roboto"/>
              <a:buNone/>
            </a:pPr>
            <a:r>
              <a:rPr lang="pt-BR" sz="2800" dirty="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SAGEMAKER </a:t>
            </a:r>
            <a:r>
              <a:rPr lang="pt-BR" sz="2800" b="1" dirty="0">
                <a:solidFill>
                  <a:srgbClr val="E0375F"/>
                </a:solidFill>
                <a:latin typeface="Roboto"/>
                <a:ea typeface="Roboto"/>
                <a:cs typeface="Roboto"/>
                <a:sym typeface="Roboto"/>
              </a:rPr>
              <a:t>CANVAS</a:t>
            </a:r>
            <a:endParaRPr lang="pt-BR" dirty="0"/>
          </a:p>
        </p:txBody>
      </p:sp>
      <p:pic>
        <p:nvPicPr>
          <p:cNvPr id="4100" name="Picture 4" descr="How to Make the Most of Your Doctor Appointment">
            <a:extLst>
              <a:ext uri="{FF2B5EF4-FFF2-40B4-BE49-F238E27FC236}">
                <a16:creationId xmlns:a16="http://schemas.microsoft.com/office/drawing/2014/main" id="{0759C3D7-F42D-ACE1-0E64-B2D5AA2270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416" y="1047750"/>
            <a:ext cx="73152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229728BE-9391-4025-D8F4-D36BE34C8B27}"/>
              </a:ext>
            </a:extLst>
          </p:cNvPr>
          <p:cNvSpPr txBox="1"/>
          <p:nvPr/>
        </p:nvSpPr>
        <p:spPr>
          <a:xfrm>
            <a:off x="0" y="6589775"/>
            <a:ext cx="1184315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schemeClr val="tx1"/>
                </a:solidFill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rPr>
              <a:t>https://www.kaggle.com/datasets/ariks90/cleaned-brazil-may2016-noshow-medical-appointments?resource=download</a:t>
            </a:r>
          </a:p>
        </p:txBody>
      </p:sp>
    </p:spTree>
    <p:extLst>
      <p:ext uri="{BB962C8B-B14F-4D97-AF65-F5344CB8AC3E}">
        <p14:creationId xmlns:p14="http://schemas.microsoft.com/office/powerpoint/2010/main" val="42575222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14"/>
          <p:cNvSpPr txBox="1"/>
          <p:nvPr/>
        </p:nvSpPr>
        <p:spPr>
          <a:xfrm>
            <a:off x="280415" y="1065317"/>
            <a:ext cx="11606785" cy="5632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400"/>
              <a:buFont typeface="Arial"/>
              <a:buNone/>
            </a:pPr>
            <a:r>
              <a:rPr lang="pt-BR" sz="2000" dirty="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Depois de carregar o arquivo de treinamento, no nosso caso tabular, vamos criar um modelo novo e selecionar o </a:t>
            </a:r>
            <a:r>
              <a:rPr lang="pt-BR" sz="2000" dirty="0" err="1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dataset</a:t>
            </a:r>
            <a:r>
              <a:rPr lang="pt-BR" sz="2000" dirty="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 carregado.</a:t>
            </a: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400"/>
              <a:buFont typeface="Arial"/>
              <a:buNone/>
            </a:pPr>
            <a:endParaRPr lang="pt-BR" sz="2000" dirty="0">
              <a:solidFill>
                <a:srgbClr val="94A2AC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400"/>
              <a:buFont typeface="Arial"/>
              <a:buNone/>
            </a:pPr>
            <a:r>
              <a:rPr lang="pt-BR" sz="2000" dirty="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Para maximizar os dados de treinamento, precisamos ampliar as características pelos dados existentes e remover uma coluna que não terá impacto no treinamento.</a:t>
            </a: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400"/>
              <a:buFont typeface="Arial"/>
              <a:buNone/>
            </a:pPr>
            <a:endParaRPr lang="pt-BR" sz="2000" dirty="0">
              <a:solidFill>
                <a:srgbClr val="94A2AC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R="0" lvl="0" algn="just" rtl="0"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400"/>
            </a:pPr>
            <a:r>
              <a:rPr lang="pt-BR" sz="2000" dirty="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1. Remover coluna de ID dos pacientes.</a:t>
            </a:r>
          </a:p>
          <a:p>
            <a:pPr lvl="2" algn="just">
              <a:buClr>
                <a:srgbClr val="94A2AC"/>
              </a:buClr>
              <a:buSzPts val="2400"/>
            </a:pPr>
            <a:r>
              <a:rPr lang="pt-BR" sz="2000" dirty="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No “</a:t>
            </a:r>
            <a:r>
              <a:rPr lang="pt-BR" sz="2000" dirty="0" err="1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Column</a:t>
            </a:r>
            <a:r>
              <a:rPr lang="pt-BR" sz="2000" dirty="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pt-BR" sz="2000" dirty="0" err="1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View</a:t>
            </a:r>
            <a:r>
              <a:rPr lang="pt-BR" sz="2000" dirty="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” desmarcar a coluna.</a:t>
            </a:r>
          </a:p>
          <a:p>
            <a:pPr marR="0" lvl="0" algn="just" rtl="0"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400"/>
            </a:pPr>
            <a:endParaRPr lang="pt-BR" sz="2000" dirty="0">
              <a:solidFill>
                <a:srgbClr val="94A2AC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R="0" lvl="0" algn="just" rtl="0"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400"/>
            </a:pPr>
            <a:r>
              <a:rPr lang="pt-BR" sz="2000" dirty="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2. Adicionar dados adicionais a data de agendamento, como dia da semana, </a:t>
            </a:r>
          </a:p>
          <a:p>
            <a:pPr marR="0" lvl="0" algn="just" rtl="0"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400"/>
            </a:pPr>
            <a:r>
              <a:rPr lang="pt-BR" sz="2000" dirty="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No “</a:t>
            </a:r>
            <a:r>
              <a:rPr lang="pt-BR" sz="2000" dirty="0" err="1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Extract</a:t>
            </a:r>
            <a:r>
              <a:rPr lang="pt-BR" sz="2000" dirty="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” extrair os dados adicionais da coluna data de agendamento: mês, dia, hora, dia da semana, </a:t>
            </a:r>
            <a:r>
              <a:rPr lang="pt-BR" sz="2000" dirty="0" err="1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quarter</a:t>
            </a:r>
            <a:r>
              <a:rPr lang="pt-BR" sz="2000" dirty="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 e semana do ano.</a:t>
            </a:r>
          </a:p>
          <a:p>
            <a:pPr marR="0" lvl="0" algn="just" rtl="0"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400"/>
            </a:pPr>
            <a:endParaRPr lang="pt-BR" sz="2000" dirty="0">
              <a:solidFill>
                <a:srgbClr val="94A2AC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R="0" lvl="0" algn="just" rtl="0"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400"/>
            </a:pPr>
            <a:r>
              <a:rPr lang="pt-BR" sz="2000" dirty="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3. Inclua como “Target </a:t>
            </a:r>
            <a:r>
              <a:rPr lang="pt-BR" sz="2000" dirty="0" err="1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column</a:t>
            </a:r>
            <a:r>
              <a:rPr lang="pt-BR" sz="2000" dirty="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” o atributo “</a:t>
            </a:r>
            <a:r>
              <a:rPr lang="pt-BR" sz="2000" dirty="0" err="1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appointment</a:t>
            </a:r>
            <a:r>
              <a:rPr lang="pt-BR" sz="2000" dirty="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”.</a:t>
            </a:r>
          </a:p>
          <a:p>
            <a:pPr marR="0" lvl="0" algn="just" rtl="0"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400"/>
            </a:pPr>
            <a:endParaRPr lang="pt-BR" sz="2000" dirty="0">
              <a:solidFill>
                <a:srgbClr val="94A2AC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R="0" lvl="0" algn="just" rtl="0"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400"/>
            </a:pPr>
            <a:r>
              <a:rPr lang="pt-BR" sz="2000" dirty="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4. Inicie o “</a:t>
            </a:r>
            <a:r>
              <a:rPr lang="pt-BR" sz="2000" dirty="0" err="1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Standardt</a:t>
            </a:r>
            <a:r>
              <a:rPr lang="pt-BR" sz="2000" dirty="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 Build”, que tem como objetivo buscar a Precisão. Em “</a:t>
            </a:r>
            <a:r>
              <a:rPr lang="pt-BR" sz="2000" dirty="0" err="1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Advanced</a:t>
            </a:r>
            <a:r>
              <a:rPr lang="pt-BR" sz="2000" dirty="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 settings” é possível alterar a métrica de objetivo bem como o tipo de dado de predição. </a:t>
            </a:r>
          </a:p>
          <a:p>
            <a:pPr marR="0" lvl="0" algn="just" rtl="0"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400"/>
            </a:pPr>
            <a:endParaRPr lang="pt-BR" sz="2000" dirty="0">
              <a:solidFill>
                <a:srgbClr val="94A2A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" name="Google Shape;290;p13">
            <a:extLst>
              <a:ext uri="{FF2B5EF4-FFF2-40B4-BE49-F238E27FC236}">
                <a16:creationId xmlns:a16="http://schemas.microsoft.com/office/drawing/2014/main" id="{9CEECCFC-C3BD-EDB8-0BC2-667E3198C969}"/>
              </a:ext>
            </a:extLst>
          </p:cNvPr>
          <p:cNvSpPr txBox="1">
            <a:spLocks/>
          </p:cNvSpPr>
          <p:nvPr/>
        </p:nvSpPr>
        <p:spPr>
          <a:xfrm>
            <a:off x="280416" y="268225"/>
            <a:ext cx="10515600" cy="573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94A2AC"/>
              </a:buClr>
              <a:buSzPts val="2800"/>
              <a:buFont typeface="Roboto"/>
              <a:buNone/>
            </a:pPr>
            <a:r>
              <a:rPr lang="pt-BR" sz="2800" dirty="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SAGEMAKER </a:t>
            </a:r>
            <a:r>
              <a:rPr lang="pt-BR" sz="2800" b="1" dirty="0">
                <a:solidFill>
                  <a:srgbClr val="E0375F"/>
                </a:solidFill>
                <a:latin typeface="Roboto"/>
                <a:ea typeface="Roboto"/>
                <a:cs typeface="Roboto"/>
                <a:sym typeface="Roboto"/>
              </a:rPr>
              <a:t>CANVAS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338779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228" y="1428563"/>
            <a:ext cx="2726522" cy="3196347"/>
          </a:xfrm>
          <a:prstGeom prst="rect">
            <a:avLst/>
          </a:prstGeom>
        </p:spPr>
      </p:pic>
      <p:grpSp>
        <p:nvGrpSpPr>
          <p:cNvPr id="12" name="Group 5">
            <a:extLst>
              <a:ext uri="{FF2B5EF4-FFF2-40B4-BE49-F238E27FC236}">
                <a16:creationId xmlns:a16="http://schemas.microsoft.com/office/drawing/2014/main" id="{0D09E140-38ED-C54E-9AB4-33C6E80C5013}"/>
              </a:ext>
            </a:extLst>
          </p:cNvPr>
          <p:cNvGrpSpPr/>
          <p:nvPr/>
        </p:nvGrpSpPr>
        <p:grpSpPr>
          <a:xfrm>
            <a:off x="10773645" y="223306"/>
            <a:ext cx="1178469" cy="185138"/>
            <a:chOff x="7919542" y="328894"/>
            <a:chExt cx="957000" cy="150345"/>
          </a:xfrm>
        </p:grpSpPr>
        <p:pic>
          <p:nvPicPr>
            <p:cNvPr id="13" name="Imagem 1">
              <a:extLst>
                <a:ext uri="{FF2B5EF4-FFF2-40B4-BE49-F238E27FC236}">
                  <a16:creationId xmlns:a16="http://schemas.microsoft.com/office/drawing/2014/main" id="{7F24F7E3-39EA-3846-ACD3-EB2342BE74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19542" y="345210"/>
              <a:ext cx="498247" cy="134029"/>
            </a:xfrm>
            <a:prstGeom prst="rect">
              <a:avLst/>
            </a:prstGeom>
          </p:spPr>
        </p:pic>
        <p:pic>
          <p:nvPicPr>
            <p:cNvPr id="14" name="Picture 10" descr="mba.png">
              <a:extLst>
                <a:ext uri="{FF2B5EF4-FFF2-40B4-BE49-F238E27FC236}">
                  <a16:creationId xmlns:a16="http://schemas.microsoft.com/office/drawing/2014/main" id="{C0C6EF73-AE41-3B43-9CA3-261811ADAF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18622" y="328894"/>
              <a:ext cx="357920" cy="145315"/>
            </a:xfrm>
            <a:prstGeom prst="rect">
              <a:avLst/>
            </a:prstGeom>
          </p:spPr>
        </p:pic>
      </p:grpSp>
      <p:sp>
        <p:nvSpPr>
          <p:cNvPr id="2" name="TextBox 6">
            <a:extLst>
              <a:ext uri="{FF2B5EF4-FFF2-40B4-BE49-F238E27FC236}">
                <a16:creationId xmlns:a16="http://schemas.microsoft.com/office/drawing/2014/main" id="{B8D0A8AE-10EE-F0BA-D252-81776D714612}"/>
              </a:ext>
            </a:extLst>
          </p:cNvPr>
          <p:cNvSpPr txBox="1"/>
          <p:nvPr/>
        </p:nvSpPr>
        <p:spPr>
          <a:xfrm>
            <a:off x="5640" y="2921000"/>
            <a:ext cx="12180722" cy="809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0903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662" dirty="0">
                <a:solidFill>
                  <a:srgbClr val="E0375F"/>
                </a:solidFill>
                <a:latin typeface="Roboto" panose="02000000000000000000" pitchFamily="2" charset="0"/>
                <a:ea typeface="Roboto" panose="02000000000000000000" pitchFamily="2" charset="0"/>
                <a:cs typeface="Gotham HTF Light"/>
              </a:rPr>
              <a:t>COGNITIVE ENVIRONMENTS</a:t>
            </a:r>
            <a:endParaRPr kumimoji="0" lang="en-US" sz="4662" b="0" i="0" u="none" strike="noStrike" kern="1200" cap="none" spc="0" normalizeH="0" baseline="0" noProof="0" dirty="0">
              <a:ln>
                <a:noFill/>
              </a:ln>
              <a:solidFill>
                <a:srgbClr val="626E73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Gotham HTF Light"/>
            </a:endParaRPr>
          </a:p>
        </p:txBody>
      </p:sp>
      <p:sp>
        <p:nvSpPr>
          <p:cNvPr id="3" name="TextBox 9">
            <a:extLst>
              <a:ext uri="{FF2B5EF4-FFF2-40B4-BE49-F238E27FC236}">
                <a16:creationId xmlns:a16="http://schemas.microsoft.com/office/drawing/2014/main" id="{590BE48D-5955-920E-EB82-F6A7EDB55B8A}"/>
              </a:ext>
            </a:extLst>
          </p:cNvPr>
          <p:cNvSpPr txBox="1"/>
          <p:nvPr/>
        </p:nvSpPr>
        <p:spPr>
          <a:xfrm>
            <a:off x="2232561" y="3689704"/>
            <a:ext cx="9827636" cy="4613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9036"/>
            <a:r>
              <a:rPr lang="pt-BR" sz="2398" dirty="0">
                <a:solidFill>
                  <a:srgbClr val="626E73"/>
                </a:solidFill>
                <a:latin typeface="Roboto" panose="02000000000000000000" pitchFamily="2" charset="0"/>
                <a:ea typeface="Roboto" panose="02000000000000000000" pitchFamily="2" charset="0"/>
                <a:cs typeface="Gotham HTF Book"/>
              </a:rPr>
              <a:t>DATA SCIENCE &amp; AI MBA</a:t>
            </a:r>
          </a:p>
        </p:txBody>
      </p:sp>
    </p:spTree>
    <p:extLst>
      <p:ext uri="{BB962C8B-B14F-4D97-AF65-F5344CB8AC3E}">
        <p14:creationId xmlns:p14="http://schemas.microsoft.com/office/powerpoint/2010/main" val="4203557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14"/>
          <p:cNvSpPr txBox="1"/>
          <p:nvPr/>
        </p:nvSpPr>
        <p:spPr>
          <a:xfrm>
            <a:off x="280416" y="1997859"/>
            <a:ext cx="2580231" cy="2862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400"/>
              <a:buFont typeface="Arial"/>
              <a:buNone/>
            </a:pPr>
            <a:r>
              <a:rPr lang="pt-BR" sz="2000" dirty="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As métricas do modelo podem ser consultadas no painel de resultados.</a:t>
            </a: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400"/>
              <a:buFont typeface="Arial"/>
              <a:buNone/>
            </a:pPr>
            <a:endParaRPr lang="pt-BR" sz="2000" dirty="0">
              <a:solidFill>
                <a:srgbClr val="94A2AC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400"/>
              <a:buFont typeface="Arial"/>
              <a:buNone/>
            </a:pPr>
            <a:r>
              <a:rPr lang="pt-BR" sz="2000" dirty="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Os modelos do Canvas também estão disponíveis no </a:t>
            </a:r>
            <a:r>
              <a:rPr lang="pt-BR" sz="2000" dirty="0" err="1">
                <a:solidFill>
                  <a:srgbClr val="E0375F"/>
                </a:solidFill>
                <a:latin typeface="Roboto"/>
                <a:ea typeface="Roboto"/>
                <a:cs typeface="Roboto"/>
                <a:sym typeface="Roboto"/>
              </a:rPr>
              <a:t>SageMaker</a:t>
            </a:r>
            <a:r>
              <a:rPr lang="pt-BR" sz="2000" dirty="0">
                <a:solidFill>
                  <a:srgbClr val="E0375F"/>
                </a:solidFill>
                <a:latin typeface="Roboto"/>
                <a:ea typeface="Roboto"/>
                <a:cs typeface="Roboto"/>
                <a:sym typeface="Roboto"/>
              </a:rPr>
              <a:t> Studio</a:t>
            </a:r>
            <a:r>
              <a:rPr lang="pt-BR" sz="2000" dirty="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</a:p>
        </p:txBody>
      </p:sp>
      <p:sp>
        <p:nvSpPr>
          <p:cNvPr id="4" name="Google Shape;290;p13">
            <a:extLst>
              <a:ext uri="{FF2B5EF4-FFF2-40B4-BE49-F238E27FC236}">
                <a16:creationId xmlns:a16="http://schemas.microsoft.com/office/drawing/2014/main" id="{9CEECCFC-C3BD-EDB8-0BC2-667E3198C969}"/>
              </a:ext>
            </a:extLst>
          </p:cNvPr>
          <p:cNvSpPr txBox="1">
            <a:spLocks/>
          </p:cNvSpPr>
          <p:nvPr/>
        </p:nvSpPr>
        <p:spPr>
          <a:xfrm>
            <a:off x="280416" y="268225"/>
            <a:ext cx="10515600" cy="573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94A2AC"/>
              </a:buClr>
              <a:buSzPts val="2800"/>
              <a:buFont typeface="Roboto"/>
              <a:buNone/>
            </a:pPr>
            <a:r>
              <a:rPr lang="pt-BR" sz="2800" dirty="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SAGEMAKER </a:t>
            </a:r>
            <a:r>
              <a:rPr lang="pt-BR" sz="2800" b="1" dirty="0">
                <a:solidFill>
                  <a:srgbClr val="E0375F"/>
                </a:solidFill>
                <a:latin typeface="Roboto"/>
                <a:ea typeface="Roboto"/>
                <a:cs typeface="Roboto"/>
                <a:sym typeface="Roboto"/>
              </a:rPr>
              <a:t>CANVAS</a:t>
            </a:r>
            <a:endParaRPr lang="pt-BR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96B42B4-F0F0-B6E0-9197-B98359EAAC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5412" y="1132429"/>
            <a:ext cx="9156588" cy="5609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0097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14"/>
          <p:cNvSpPr txBox="1"/>
          <p:nvPr/>
        </p:nvSpPr>
        <p:spPr>
          <a:xfrm>
            <a:off x="280415" y="1065317"/>
            <a:ext cx="11606785" cy="31700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400"/>
              <a:buFont typeface="Arial"/>
              <a:buNone/>
            </a:pPr>
            <a:r>
              <a:rPr lang="pt-BR" sz="2000" dirty="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Após o treinamento do modelo podemos seguir com as seguintes ações:</a:t>
            </a: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400"/>
              <a:buFont typeface="Arial"/>
              <a:buNone/>
            </a:pPr>
            <a:endParaRPr lang="pt-BR" sz="2000" dirty="0">
              <a:solidFill>
                <a:srgbClr val="94A2AC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400"/>
              <a:buFont typeface="Arial"/>
              <a:buNone/>
            </a:pPr>
            <a:r>
              <a:rPr lang="pt-BR" sz="2000" dirty="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1. Registrar o modelo</a:t>
            </a: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400"/>
              <a:buFont typeface="Arial"/>
              <a:buNone/>
            </a:pPr>
            <a:r>
              <a:rPr lang="pt-BR" sz="2000" dirty="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O modelo é registrado para ser utilizado no </a:t>
            </a:r>
            <a:r>
              <a:rPr lang="pt-BR" sz="2000" dirty="0" err="1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SageMaker</a:t>
            </a:r>
            <a:r>
              <a:rPr lang="pt-BR" sz="2000" dirty="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 Studio</a:t>
            </a: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400"/>
              <a:buFont typeface="Arial"/>
              <a:buNone/>
            </a:pPr>
            <a:endParaRPr lang="pt-BR" sz="2000" dirty="0">
              <a:solidFill>
                <a:srgbClr val="94A2AC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400"/>
              <a:buFont typeface="Arial"/>
              <a:buNone/>
            </a:pPr>
            <a:r>
              <a:rPr lang="pt-BR" sz="2000" dirty="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2. O treinamento do Canvas nada mais é do que uma execução simplificada do </a:t>
            </a:r>
            <a:r>
              <a:rPr lang="pt-BR" sz="2000" dirty="0" err="1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AutoML</a:t>
            </a:r>
            <a:r>
              <a:rPr lang="pt-BR" sz="2000" dirty="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 presente no </a:t>
            </a:r>
            <a:r>
              <a:rPr lang="pt-BR" sz="2000" dirty="0" err="1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SageMaker</a:t>
            </a:r>
            <a:r>
              <a:rPr lang="pt-BR" sz="2000" dirty="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 Studio.</a:t>
            </a: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400"/>
              <a:buFont typeface="Arial"/>
              <a:buNone/>
            </a:pPr>
            <a:endParaRPr lang="pt-BR" sz="2000" dirty="0">
              <a:solidFill>
                <a:srgbClr val="94A2AC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400"/>
              <a:buFont typeface="Arial"/>
              <a:buNone/>
            </a:pPr>
            <a:r>
              <a:rPr lang="pt-BR" sz="2000" dirty="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3. O </a:t>
            </a:r>
            <a:r>
              <a:rPr lang="pt-BR" sz="2000" dirty="0" err="1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deploy</a:t>
            </a:r>
            <a:r>
              <a:rPr lang="pt-BR" sz="2000" dirty="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 de um </a:t>
            </a:r>
            <a:r>
              <a:rPr lang="pt-BR" sz="2000" dirty="0" err="1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endpoint</a:t>
            </a:r>
            <a:r>
              <a:rPr lang="pt-BR" sz="2000" dirty="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 do modelo, a partir de experimentações </a:t>
            </a:r>
            <a:r>
              <a:rPr lang="pt-BR" sz="2000" dirty="0" err="1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AutoML</a:t>
            </a:r>
            <a:r>
              <a:rPr lang="pt-BR" sz="2000" dirty="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, somente podem ser realizadas em instâncias de machine learning dedicadas (</a:t>
            </a:r>
            <a:r>
              <a:rPr lang="pt-BR" sz="2000" dirty="0" err="1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realtime</a:t>
            </a:r>
            <a:r>
              <a:rPr lang="pt-BR" sz="2000" dirty="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 ou batch).</a:t>
            </a:r>
          </a:p>
        </p:txBody>
      </p:sp>
      <p:sp>
        <p:nvSpPr>
          <p:cNvPr id="4" name="Google Shape;290;p13">
            <a:extLst>
              <a:ext uri="{FF2B5EF4-FFF2-40B4-BE49-F238E27FC236}">
                <a16:creationId xmlns:a16="http://schemas.microsoft.com/office/drawing/2014/main" id="{9CEECCFC-C3BD-EDB8-0BC2-667E3198C969}"/>
              </a:ext>
            </a:extLst>
          </p:cNvPr>
          <p:cNvSpPr txBox="1">
            <a:spLocks/>
          </p:cNvSpPr>
          <p:nvPr/>
        </p:nvSpPr>
        <p:spPr>
          <a:xfrm>
            <a:off x="280416" y="268225"/>
            <a:ext cx="10515600" cy="573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94A2AC"/>
              </a:buClr>
              <a:buSzPts val="2800"/>
              <a:buFont typeface="Roboto"/>
              <a:buNone/>
            </a:pPr>
            <a:r>
              <a:rPr lang="pt-BR" sz="2800" dirty="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SAGEMAKER </a:t>
            </a:r>
            <a:r>
              <a:rPr lang="pt-BR" sz="2800" b="1" dirty="0">
                <a:solidFill>
                  <a:srgbClr val="E0375F"/>
                </a:solidFill>
                <a:latin typeface="Roboto"/>
                <a:ea typeface="Roboto"/>
                <a:cs typeface="Roboto"/>
                <a:sym typeface="Roboto"/>
              </a:rPr>
              <a:t>CANVAS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634342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05">
          <a:extLst>
            <a:ext uri="{FF2B5EF4-FFF2-40B4-BE49-F238E27FC236}">
              <a16:creationId xmlns:a16="http://schemas.microsoft.com/office/drawing/2014/main" id="{AAE80372-23A4-AAC2-D338-D615BF44D8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14">
            <a:extLst>
              <a:ext uri="{FF2B5EF4-FFF2-40B4-BE49-F238E27FC236}">
                <a16:creationId xmlns:a16="http://schemas.microsoft.com/office/drawing/2014/main" id="{E57C2403-5941-B16F-4E71-421F0B1ABE27}"/>
              </a:ext>
            </a:extLst>
          </p:cNvPr>
          <p:cNvSpPr txBox="1"/>
          <p:nvPr/>
        </p:nvSpPr>
        <p:spPr>
          <a:xfrm>
            <a:off x="280415" y="1065317"/>
            <a:ext cx="11606785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400"/>
              <a:buFont typeface="Arial"/>
              <a:buNone/>
            </a:pPr>
            <a:r>
              <a:rPr lang="pt-BR" sz="2000" dirty="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Após a implantação do modelo, podemos consumi-lo diretamente pelo Boto3.</a:t>
            </a:r>
          </a:p>
        </p:txBody>
      </p:sp>
      <p:sp>
        <p:nvSpPr>
          <p:cNvPr id="4" name="Google Shape;290;p13">
            <a:extLst>
              <a:ext uri="{FF2B5EF4-FFF2-40B4-BE49-F238E27FC236}">
                <a16:creationId xmlns:a16="http://schemas.microsoft.com/office/drawing/2014/main" id="{706E235F-C75B-8D42-5632-5370503B76C1}"/>
              </a:ext>
            </a:extLst>
          </p:cNvPr>
          <p:cNvSpPr txBox="1">
            <a:spLocks/>
          </p:cNvSpPr>
          <p:nvPr/>
        </p:nvSpPr>
        <p:spPr>
          <a:xfrm>
            <a:off x="280416" y="268225"/>
            <a:ext cx="10515600" cy="573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94A2AC"/>
              </a:buClr>
              <a:buSzPts val="2800"/>
              <a:buFont typeface="Roboto"/>
              <a:buNone/>
            </a:pPr>
            <a:r>
              <a:rPr lang="pt-BR" sz="2800" dirty="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EXEMPLO DE USO DOS </a:t>
            </a:r>
            <a:r>
              <a:rPr lang="pt-BR" sz="280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MODELOS </a:t>
            </a:r>
            <a:r>
              <a:rPr lang="pt-BR" sz="2800" b="1">
                <a:solidFill>
                  <a:srgbClr val="E0375F"/>
                </a:solidFill>
                <a:latin typeface="Roboto"/>
                <a:ea typeface="Roboto"/>
                <a:cs typeface="Roboto"/>
                <a:sym typeface="Roboto"/>
              </a:rPr>
              <a:t>IMPLANTADOS</a:t>
            </a:r>
            <a:endParaRPr lang="pt-BR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DA57B180-2674-97C6-ED43-B8B4443285F4}"/>
              </a:ext>
            </a:extLst>
          </p:cNvPr>
          <p:cNvSpPr txBox="1"/>
          <p:nvPr/>
        </p:nvSpPr>
        <p:spPr>
          <a:xfrm>
            <a:off x="377668" y="1785147"/>
            <a:ext cx="11436664" cy="44012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pt-BR" dirty="0"/>
              <a:t>ENDPOINT_NAME = "meu-</a:t>
            </a:r>
            <a:r>
              <a:rPr lang="pt-BR" dirty="0" err="1"/>
              <a:t>endpoint</a:t>
            </a:r>
            <a:r>
              <a:rPr lang="pt-BR" dirty="0"/>
              <a:t>-</a:t>
            </a:r>
            <a:r>
              <a:rPr lang="pt-BR" dirty="0" err="1"/>
              <a:t>sagemaker</a:t>
            </a:r>
            <a:r>
              <a:rPr lang="pt-BR" dirty="0"/>
              <a:t>"</a:t>
            </a:r>
          </a:p>
          <a:p>
            <a:br>
              <a:rPr lang="pt-BR" dirty="0"/>
            </a:br>
            <a:r>
              <a:rPr lang="pt-BR" dirty="0" err="1"/>
              <a:t>sagemaker_runtime</a:t>
            </a:r>
            <a:r>
              <a:rPr lang="pt-BR" dirty="0"/>
              <a:t> = boto3.client("</a:t>
            </a:r>
            <a:r>
              <a:rPr lang="pt-BR" dirty="0" err="1"/>
              <a:t>sagemaker-runtime</a:t>
            </a:r>
            <a:r>
              <a:rPr lang="pt-BR" dirty="0"/>
              <a:t>", </a:t>
            </a:r>
            <a:r>
              <a:rPr lang="pt-BR" dirty="0" err="1"/>
              <a:t>region_name</a:t>
            </a:r>
            <a:r>
              <a:rPr lang="pt-BR" dirty="0"/>
              <a:t>="us-east-1")</a:t>
            </a:r>
          </a:p>
          <a:p>
            <a:br>
              <a:rPr lang="pt-BR" dirty="0"/>
            </a:br>
            <a:r>
              <a:rPr lang="pt-BR" dirty="0" err="1"/>
              <a:t>payload</a:t>
            </a:r>
            <a:r>
              <a:rPr lang="pt-BR" dirty="0"/>
              <a:t> = {</a:t>
            </a:r>
          </a:p>
          <a:p>
            <a:r>
              <a:rPr lang="pt-BR" dirty="0"/>
              <a:t>    "</a:t>
            </a:r>
            <a:r>
              <a:rPr lang="pt-BR" dirty="0" err="1"/>
              <a:t>instances</a:t>
            </a:r>
            <a:r>
              <a:rPr lang="pt-BR" dirty="0"/>
              <a:t>": [</a:t>
            </a:r>
          </a:p>
          <a:p>
            <a:r>
              <a:rPr lang="pt-BR" dirty="0"/>
              <a:t>        {"feature1": 5.1, "feature2": 3.5, "feature3": 1.4, "feature4": 0.2}</a:t>
            </a:r>
          </a:p>
          <a:p>
            <a:r>
              <a:rPr lang="pt-BR" dirty="0"/>
              <a:t>    ]</a:t>
            </a:r>
          </a:p>
          <a:p>
            <a:r>
              <a:rPr lang="pt-BR" dirty="0"/>
              <a:t>}</a:t>
            </a:r>
          </a:p>
          <a:p>
            <a:br>
              <a:rPr lang="pt-BR" dirty="0"/>
            </a:br>
            <a:r>
              <a:rPr lang="pt-BR" dirty="0" err="1"/>
              <a:t>payload_str</a:t>
            </a:r>
            <a:r>
              <a:rPr lang="pt-BR" dirty="0"/>
              <a:t> = </a:t>
            </a:r>
            <a:r>
              <a:rPr lang="pt-BR" dirty="0" err="1"/>
              <a:t>json.dumps</a:t>
            </a:r>
            <a:r>
              <a:rPr lang="pt-BR" dirty="0"/>
              <a:t>(</a:t>
            </a:r>
            <a:r>
              <a:rPr lang="pt-BR" dirty="0" err="1"/>
              <a:t>payload</a:t>
            </a:r>
            <a:r>
              <a:rPr lang="pt-BR" dirty="0"/>
              <a:t>)</a:t>
            </a:r>
          </a:p>
          <a:p>
            <a:endParaRPr lang="pt-BR" dirty="0"/>
          </a:p>
          <a:p>
            <a:r>
              <a:rPr lang="pt-BR" dirty="0"/>
              <a:t>response = </a:t>
            </a:r>
            <a:r>
              <a:rPr lang="pt-BR" dirty="0" err="1"/>
              <a:t>sagemaker_runtime.invoke_endpoint</a:t>
            </a:r>
            <a:r>
              <a:rPr lang="pt-BR" dirty="0"/>
              <a:t>(</a:t>
            </a:r>
          </a:p>
          <a:p>
            <a:r>
              <a:rPr lang="pt-BR" dirty="0"/>
              <a:t>    </a:t>
            </a:r>
            <a:r>
              <a:rPr lang="pt-BR" dirty="0" err="1"/>
              <a:t>EndpointName</a:t>
            </a:r>
            <a:r>
              <a:rPr lang="pt-BR" dirty="0"/>
              <a:t>=ENDPOINT_NAME,</a:t>
            </a:r>
          </a:p>
          <a:p>
            <a:r>
              <a:rPr lang="pt-BR" dirty="0"/>
              <a:t>    </a:t>
            </a:r>
            <a:r>
              <a:rPr lang="pt-BR" dirty="0" err="1"/>
              <a:t>ContentType</a:t>
            </a:r>
            <a:r>
              <a:rPr lang="pt-BR" dirty="0"/>
              <a:t>="</a:t>
            </a:r>
            <a:r>
              <a:rPr lang="pt-BR" dirty="0" err="1"/>
              <a:t>application</a:t>
            </a:r>
            <a:r>
              <a:rPr lang="pt-BR" dirty="0"/>
              <a:t>/</a:t>
            </a:r>
            <a:r>
              <a:rPr lang="pt-BR" dirty="0" err="1"/>
              <a:t>json</a:t>
            </a:r>
            <a:r>
              <a:rPr lang="pt-BR" dirty="0"/>
              <a:t>",</a:t>
            </a:r>
          </a:p>
          <a:p>
            <a:r>
              <a:rPr lang="pt-BR" dirty="0"/>
              <a:t>    Body=</a:t>
            </a:r>
            <a:r>
              <a:rPr lang="pt-BR" dirty="0" err="1"/>
              <a:t>payload_str</a:t>
            </a:r>
            <a:r>
              <a:rPr lang="pt-BR" dirty="0"/>
              <a:t>,</a:t>
            </a:r>
          </a:p>
          <a:p>
            <a:r>
              <a:rPr lang="pt-BR" dirty="0"/>
              <a:t>)</a:t>
            </a:r>
          </a:p>
          <a:p>
            <a:endParaRPr lang="pt-BR" dirty="0"/>
          </a:p>
          <a:p>
            <a:r>
              <a:rPr lang="pt-BR" dirty="0" err="1"/>
              <a:t>result</a:t>
            </a:r>
            <a:r>
              <a:rPr lang="pt-BR" dirty="0"/>
              <a:t> = </a:t>
            </a:r>
            <a:r>
              <a:rPr lang="pt-BR" dirty="0" err="1"/>
              <a:t>json.loads</a:t>
            </a:r>
            <a:r>
              <a:rPr lang="pt-BR" dirty="0"/>
              <a:t>(response["Body"].</a:t>
            </a:r>
            <a:r>
              <a:rPr lang="pt-BR" dirty="0" err="1"/>
              <a:t>read</a:t>
            </a:r>
            <a:r>
              <a:rPr lang="pt-BR" dirty="0"/>
              <a:t>().</a:t>
            </a:r>
            <a:r>
              <a:rPr lang="pt-BR" dirty="0" err="1"/>
              <a:t>decode</a:t>
            </a:r>
            <a:r>
              <a:rPr lang="pt-BR" dirty="0"/>
              <a:t>("utf-8"))</a:t>
            </a:r>
          </a:p>
          <a:p>
            <a:r>
              <a:rPr lang="pt-BR" dirty="0"/>
              <a:t>print(</a:t>
            </a:r>
            <a:r>
              <a:rPr lang="pt-BR" dirty="0" err="1"/>
              <a:t>result</a:t>
            </a:r>
            <a:r>
              <a:rPr lang="pt-B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1748869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22"/>
          <p:cNvSpPr txBox="1">
            <a:spLocks noGrp="1"/>
          </p:cNvSpPr>
          <p:nvPr>
            <p:ph type="title"/>
          </p:nvPr>
        </p:nvSpPr>
        <p:spPr>
          <a:xfrm>
            <a:off x="280416" y="268225"/>
            <a:ext cx="10515600" cy="573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800"/>
              <a:buFont typeface="Roboto"/>
              <a:buNone/>
            </a:pPr>
            <a:r>
              <a:rPr lang="pt-BR" sz="2800" dirty="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CHAVE DE ACESSO: </a:t>
            </a:r>
            <a:r>
              <a:rPr lang="pt-BR" sz="2800" b="1" dirty="0">
                <a:solidFill>
                  <a:srgbClr val="E0375F"/>
                </a:solidFill>
                <a:latin typeface="Roboto"/>
                <a:ea typeface="Roboto"/>
                <a:cs typeface="Roboto"/>
                <a:sym typeface="Roboto"/>
              </a:rPr>
              <a:t>IAM</a:t>
            </a:r>
            <a:endParaRPr sz="2800" dirty="0">
              <a:solidFill>
                <a:srgbClr val="E0375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1" name="Google Shape;411;p22"/>
          <p:cNvSpPr txBox="1"/>
          <p:nvPr/>
        </p:nvSpPr>
        <p:spPr>
          <a:xfrm>
            <a:off x="323850" y="981075"/>
            <a:ext cx="11563350" cy="50167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000"/>
              <a:buFont typeface="Arial"/>
              <a:buNone/>
            </a:pPr>
            <a:r>
              <a:rPr lang="pt-BR" sz="2000" dirty="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Ir no </a:t>
            </a:r>
            <a:r>
              <a:rPr lang="pt-BR" sz="2000" dirty="0" err="1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Amazon</a:t>
            </a:r>
            <a:r>
              <a:rPr lang="pt-BR" sz="2000" dirty="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 IAM, criar novo usuário (sem acesos a console) de uso programático.</a:t>
            </a: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000"/>
              <a:buFont typeface="Arial"/>
              <a:buNone/>
            </a:pPr>
            <a:r>
              <a:rPr lang="pt-BR" sz="2000" dirty="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Incluir as seguintes políticas de permissões:</a:t>
            </a: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000"/>
              <a:buFont typeface="Arial"/>
              <a:buNone/>
            </a:pPr>
            <a:endParaRPr lang="pt-BR" sz="2000" dirty="0">
              <a:solidFill>
                <a:srgbClr val="94A2AC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42900" marR="0" lvl="0" indent="-342900" algn="just" rtl="0"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000"/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rgbClr val="E0375F"/>
                </a:solidFill>
                <a:latin typeface="Roboto"/>
                <a:ea typeface="Roboto"/>
                <a:cs typeface="Roboto"/>
                <a:sym typeface="Roboto"/>
              </a:rPr>
              <a:t>AmazonS3FullAccess</a:t>
            </a:r>
          </a:p>
          <a:p>
            <a:pPr marL="342900" marR="0" lvl="0" indent="-342900" algn="just" rtl="0"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000"/>
              <a:buFont typeface="Arial" panose="020B0604020202020204" pitchFamily="34" charset="0"/>
              <a:buChar char="•"/>
            </a:pPr>
            <a:r>
              <a:rPr lang="pt-BR" sz="2000" dirty="0" err="1">
                <a:solidFill>
                  <a:srgbClr val="E0375F"/>
                </a:solidFill>
                <a:latin typeface="Roboto"/>
                <a:ea typeface="Roboto"/>
                <a:cs typeface="Roboto"/>
                <a:sym typeface="Roboto"/>
              </a:rPr>
              <a:t>AmazonTextExtractFullAccess</a:t>
            </a:r>
            <a:endParaRPr lang="pt-BR" sz="2000" dirty="0">
              <a:solidFill>
                <a:srgbClr val="E0375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42900" marR="0" lvl="0" indent="-342900" algn="just" rtl="0"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000"/>
              <a:buFont typeface="Arial" panose="020B0604020202020204" pitchFamily="34" charset="0"/>
              <a:buChar char="•"/>
            </a:pPr>
            <a:r>
              <a:rPr lang="pt-BR" sz="2000" dirty="0" err="1">
                <a:solidFill>
                  <a:srgbClr val="E0375F"/>
                </a:solidFill>
                <a:latin typeface="Roboto"/>
                <a:ea typeface="Roboto"/>
                <a:cs typeface="Roboto"/>
                <a:sym typeface="Roboto"/>
              </a:rPr>
              <a:t>AmzonPollyFullAccess</a:t>
            </a:r>
            <a:endParaRPr lang="pt-BR" sz="2000" dirty="0">
              <a:solidFill>
                <a:srgbClr val="E0375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42900" marR="0" lvl="0" indent="-342900" algn="just" rtl="0"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000"/>
              <a:buFont typeface="Arial" panose="020B0604020202020204" pitchFamily="34" charset="0"/>
              <a:buChar char="•"/>
            </a:pPr>
            <a:r>
              <a:rPr lang="pt-BR" sz="2000" dirty="0" err="1">
                <a:solidFill>
                  <a:srgbClr val="E0375F"/>
                </a:solidFill>
                <a:latin typeface="Roboto"/>
                <a:ea typeface="Roboto"/>
                <a:cs typeface="Roboto"/>
                <a:sym typeface="Roboto"/>
              </a:rPr>
              <a:t>AmazonRekognitionFullAccess</a:t>
            </a:r>
            <a:endParaRPr lang="pt-BR" sz="2000" dirty="0">
              <a:solidFill>
                <a:srgbClr val="E0375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42900" marR="0" lvl="0" indent="-342900" algn="just" rtl="0"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000"/>
              <a:buFont typeface="Arial" panose="020B0604020202020204" pitchFamily="34" charset="0"/>
              <a:buChar char="•"/>
            </a:pPr>
            <a:r>
              <a:rPr lang="pt-BR" sz="2000" dirty="0" err="1">
                <a:solidFill>
                  <a:srgbClr val="E0375F"/>
                </a:solidFill>
                <a:latin typeface="Roboto"/>
                <a:ea typeface="Roboto"/>
                <a:cs typeface="Roboto"/>
                <a:sym typeface="Roboto"/>
              </a:rPr>
              <a:t>AmazonTranscribeFullAccess</a:t>
            </a:r>
            <a:endParaRPr lang="pt-BR" sz="2000" dirty="0">
              <a:solidFill>
                <a:srgbClr val="E0375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42900" marR="0" lvl="0" indent="-342900" algn="just" rtl="0"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000"/>
              <a:buFont typeface="Arial" panose="020B0604020202020204" pitchFamily="34" charset="0"/>
              <a:buChar char="•"/>
            </a:pPr>
            <a:r>
              <a:rPr lang="pt-BR" sz="2000" dirty="0" err="1">
                <a:solidFill>
                  <a:srgbClr val="E0375F"/>
                </a:solidFill>
                <a:latin typeface="Roboto"/>
                <a:ea typeface="Roboto"/>
                <a:cs typeface="Roboto"/>
                <a:sym typeface="Roboto"/>
              </a:rPr>
              <a:t>ComprehendFullAccess</a:t>
            </a:r>
            <a:endParaRPr lang="pt-BR" sz="2000" dirty="0">
              <a:solidFill>
                <a:srgbClr val="E0375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42900" marR="0" lvl="0" indent="-342900" algn="just" rtl="0"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000"/>
              <a:buFont typeface="Arial" panose="020B0604020202020204" pitchFamily="34" charset="0"/>
              <a:buChar char="•"/>
            </a:pPr>
            <a:r>
              <a:rPr lang="pt-BR" sz="2000" dirty="0" err="1">
                <a:solidFill>
                  <a:srgbClr val="E0375F"/>
                </a:solidFill>
                <a:latin typeface="Roboto"/>
                <a:ea typeface="Roboto"/>
                <a:cs typeface="Roboto"/>
                <a:sym typeface="Roboto"/>
              </a:rPr>
              <a:t>AssumeRoleComprehend</a:t>
            </a:r>
            <a:endParaRPr lang="pt-BR" sz="2000" dirty="0">
              <a:solidFill>
                <a:srgbClr val="E0375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000"/>
              <a:buFont typeface="Arial"/>
              <a:buNone/>
            </a:pPr>
            <a:endParaRPr lang="pt-BR" sz="2000" dirty="0">
              <a:solidFill>
                <a:srgbClr val="94A2AC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000"/>
              <a:buFont typeface="Arial"/>
              <a:buNone/>
            </a:pPr>
            <a:r>
              <a:rPr lang="pt-BR" sz="2000" dirty="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Abrir o usuário que foi criado e ir em “Credenciais de Segurança”.</a:t>
            </a: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000"/>
              <a:buFont typeface="Arial"/>
              <a:buNone/>
            </a:pPr>
            <a:r>
              <a:rPr lang="pt-BR" sz="2000" dirty="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Depois criar uma “Chave de Acesso”, selecionar “Aplicação executada fora da AWS”, entrar um nome “google-</a:t>
            </a:r>
            <a:r>
              <a:rPr lang="pt-BR" sz="2000" dirty="0" err="1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colab</a:t>
            </a:r>
            <a:r>
              <a:rPr lang="pt-BR" sz="2000" dirty="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” (ou outro) e guardar em local seguro.</a:t>
            </a: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000"/>
              <a:buFont typeface="Arial"/>
              <a:buNone/>
            </a:pPr>
            <a:endParaRPr lang="pt-BR" sz="2000" dirty="0">
              <a:solidFill>
                <a:srgbClr val="94A2AC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000"/>
              <a:buFont typeface="Arial"/>
              <a:buNone/>
            </a:pPr>
            <a:r>
              <a:rPr lang="pt-BR" sz="2000" dirty="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Evitar acesso root em caso da chave for perdida.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lt1"/>
        </a:solidFill>
        <a:effectLst/>
      </p:bgPr>
    </p:bg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22"/>
          <p:cNvSpPr txBox="1">
            <a:spLocks noGrp="1"/>
          </p:cNvSpPr>
          <p:nvPr>
            <p:ph type="title"/>
          </p:nvPr>
        </p:nvSpPr>
        <p:spPr>
          <a:xfrm>
            <a:off x="280416" y="268225"/>
            <a:ext cx="10515600" cy="573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800"/>
              <a:buFont typeface="Roboto"/>
              <a:buNone/>
            </a:pPr>
            <a:r>
              <a:rPr lang="pt-BR" sz="2800" dirty="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CHAVE DE ACESSO: </a:t>
            </a:r>
            <a:r>
              <a:rPr lang="pt-BR" sz="2800" b="1" dirty="0">
                <a:solidFill>
                  <a:srgbClr val="E0375F"/>
                </a:solidFill>
                <a:latin typeface="Roboto"/>
                <a:ea typeface="Roboto"/>
                <a:cs typeface="Roboto"/>
                <a:sym typeface="Roboto"/>
              </a:rPr>
              <a:t>IAM</a:t>
            </a:r>
            <a:endParaRPr sz="2800" dirty="0">
              <a:solidFill>
                <a:srgbClr val="E0375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1" name="Google Shape;411;p22"/>
          <p:cNvSpPr txBox="1"/>
          <p:nvPr/>
        </p:nvSpPr>
        <p:spPr>
          <a:xfrm>
            <a:off x="323850" y="981075"/>
            <a:ext cx="11563350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000"/>
              <a:buFont typeface="Arial"/>
              <a:buNone/>
            </a:pPr>
            <a:r>
              <a:rPr lang="pt-BR" sz="2000" dirty="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A política “</a:t>
            </a:r>
            <a:r>
              <a:rPr lang="pt-BR" sz="2000" dirty="0" err="1">
                <a:solidFill>
                  <a:srgbClr val="E0375F"/>
                </a:solidFill>
                <a:latin typeface="Roboto"/>
                <a:ea typeface="Roboto"/>
                <a:cs typeface="Roboto"/>
                <a:sym typeface="Roboto"/>
              </a:rPr>
              <a:t>AssumeRoleComprehend</a:t>
            </a:r>
            <a:r>
              <a:rPr lang="pt-BR" sz="2000" dirty="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” permite que o usuário que estamos utilizando acesse a função “</a:t>
            </a:r>
            <a:r>
              <a:rPr lang="pt-BR" sz="2000" dirty="0" err="1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ComprehendJob</a:t>
            </a:r>
            <a:r>
              <a:rPr lang="pt-BR" sz="2000" dirty="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” para quando o </a:t>
            </a:r>
            <a:r>
              <a:rPr lang="pt-BR" sz="2000" dirty="0" err="1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Comprehend</a:t>
            </a:r>
            <a:r>
              <a:rPr lang="pt-BR" sz="2000" dirty="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 precisa ter acesso ao S3, na forma de acesso delegado.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99F50F8E-A9B5-3E0C-B156-A83226BADC3C}"/>
              </a:ext>
            </a:extLst>
          </p:cNvPr>
          <p:cNvSpPr txBox="1"/>
          <p:nvPr/>
        </p:nvSpPr>
        <p:spPr>
          <a:xfrm>
            <a:off x="323851" y="2535613"/>
            <a:ext cx="7083498" cy="353943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pt-BR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{</a:t>
            </a:r>
          </a:p>
          <a:p>
            <a:r>
              <a:rPr lang="pt-BR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"</a:t>
            </a:r>
            <a:r>
              <a:rPr lang="pt-BR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Version</a:t>
            </a:r>
            <a:r>
              <a:rPr lang="pt-BR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": "2012-10-17",</a:t>
            </a:r>
          </a:p>
          <a:p>
            <a:r>
              <a:rPr lang="pt-BR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"</a:t>
            </a:r>
            <a:r>
              <a:rPr lang="pt-BR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Statement</a:t>
            </a:r>
            <a:r>
              <a:rPr lang="pt-BR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": [</a:t>
            </a:r>
          </a:p>
          <a:p>
            <a:r>
              <a:rPr lang="pt-BR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    {</a:t>
            </a:r>
          </a:p>
          <a:p>
            <a:r>
              <a:rPr lang="pt-BR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        "</a:t>
            </a:r>
            <a:r>
              <a:rPr lang="pt-BR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Effect</a:t>
            </a:r>
            <a:r>
              <a:rPr lang="pt-BR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": "</a:t>
            </a:r>
            <a:r>
              <a:rPr lang="pt-BR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Allow</a:t>
            </a:r>
            <a:r>
              <a:rPr lang="pt-BR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",</a:t>
            </a:r>
          </a:p>
          <a:p>
            <a:r>
              <a:rPr lang="pt-BR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        "</a:t>
            </a:r>
            <a:r>
              <a:rPr lang="pt-BR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Action</a:t>
            </a:r>
            <a:r>
              <a:rPr lang="pt-BR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": [</a:t>
            </a:r>
          </a:p>
          <a:p>
            <a:r>
              <a:rPr lang="pt-BR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            "</a:t>
            </a:r>
            <a:r>
              <a:rPr lang="pt-BR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iam:GetRole</a:t>
            </a:r>
            <a:r>
              <a:rPr lang="pt-BR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",</a:t>
            </a:r>
          </a:p>
          <a:p>
            <a:r>
              <a:rPr lang="pt-BR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            "</a:t>
            </a:r>
            <a:r>
              <a:rPr lang="pt-BR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iam:PassRole</a:t>
            </a:r>
            <a:r>
              <a:rPr lang="pt-BR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"</a:t>
            </a:r>
          </a:p>
          <a:p>
            <a:r>
              <a:rPr lang="pt-BR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        ],</a:t>
            </a:r>
          </a:p>
          <a:p>
            <a:r>
              <a:rPr lang="pt-BR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        "</a:t>
            </a:r>
            <a:r>
              <a:rPr lang="pt-BR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Resource</a:t>
            </a:r>
            <a:r>
              <a:rPr lang="pt-BR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": [</a:t>
            </a:r>
          </a:p>
          <a:p>
            <a:r>
              <a:rPr lang="pt-BR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            "</a:t>
            </a:r>
            <a:r>
              <a:rPr lang="pt-BR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arn:aws:iam</a:t>
            </a:r>
            <a:r>
              <a:rPr lang="pt-BR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::989944764342:role/</a:t>
            </a:r>
            <a:r>
              <a:rPr lang="pt-BR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ComprehendJob</a:t>
            </a:r>
            <a:r>
              <a:rPr lang="pt-BR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",</a:t>
            </a:r>
          </a:p>
          <a:p>
            <a:r>
              <a:rPr lang="pt-BR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            "*"</a:t>
            </a:r>
          </a:p>
          <a:p>
            <a:r>
              <a:rPr lang="pt-BR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        ]</a:t>
            </a:r>
          </a:p>
          <a:p>
            <a:r>
              <a:rPr lang="pt-BR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    }</a:t>
            </a:r>
          </a:p>
          <a:p>
            <a:r>
              <a:rPr lang="pt-BR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]</a:t>
            </a:r>
          </a:p>
          <a:p>
            <a:r>
              <a:rPr lang="pt-BR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}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18B23558-E064-486A-0159-A67489923CFC}"/>
              </a:ext>
            </a:extLst>
          </p:cNvPr>
          <p:cNvSpPr txBox="1"/>
          <p:nvPr/>
        </p:nvSpPr>
        <p:spPr>
          <a:xfrm>
            <a:off x="7634175" y="2535613"/>
            <a:ext cx="4233973" cy="95410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R="0" lvl="0" algn="just" rtl="0"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000"/>
            </a:pPr>
            <a:r>
              <a:rPr lang="pt-BR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Função (Role) </a:t>
            </a:r>
            <a:r>
              <a:rPr lang="pt-BR" dirty="0" err="1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ComprehendJob</a:t>
            </a:r>
            <a:endParaRPr lang="pt-BR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R="0" lvl="0" algn="just" rtl="0"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000"/>
            </a:pPr>
            <a:endParaRPr lang="pt-BR" sz="1400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R="0" lvl="0" algn="just" rtl="0"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000"/>
            </a:pPr>
            <a:r>
              <a:rPr lang="pt-BR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AmazonS3FullAccess</a:t>
            </a:r>
          </a:p>
          <a:p>
            <a:pPr marR="0" lvl="0" algn="just" rtl="0"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000"/>
            </a:pPr>
            <a:r>
              <a:rPr lang="pt-BR" sz="1400" dirty="0" err="1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ComprehendFullAccess</a:t>
            </a:r>
            <a:endParaRPr lang="pt-BR" sz="1400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" name="Google Shape;411;p22">
            <a:extLst>
              <a:ext uri="{FF2B5EF4-FFF2-40B4-BE49-F238E27FC236}">
                <a16:creationId xmlns:a16="http://schemas.microsoft.com/office/drawing/2014/main" id="{C4EB440A-BC5D-A6B4-0EE0-56F03CE683DC}"/>
              </a:ext>
            </a:extLst>
          </p:cNvPr>
          <p:cNvSpPr txBox="1"/>
          <p:nvPr/>
        </p:nvSpPr>
        <p:spPr>
          <a:xfrm>
            <a:off x="7634175" y="3845682"/>
            <a:ext cx="4253025" cy="1938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000"/>
              <a:buFont typeface="Arial"/>
              <a:buNone/>
            </a:pPr>
            <a:r>
              <a:rPr lang="pt-BR" sz="2000" dirty="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Somente quando utilizarmos o serviço de treinamento e predição do </a:t>
            </a:r>
            <a:r>
              <a:rPr lang="pt-BR" sz="2000" dirty="0" err="1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Comprehend</a:t>
            </a:r>
            <a:r>
              <a:rPr lang="pt-BR" sz="2000" dirty="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 por meio do SDK.</a:t>
            </a: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000"/>
              <a:buFont typeface="Arial"/>
              <a:buNone/>
            </a:pPr>
            <a:endParaRPr lang="pt-BR" sz="2000" dirty="0">
              <a:solidFill>
                <a:srgbClr val="94A2AC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000"/>
              <a:buFont typeface="Arial"/>
              <a:buNone/>
            </a:pPr>
            <a:r>
              <a:rPr lang="pt-BR" sz="2000" dirty="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Se for utilizar outros serviços, incluir os </a:t>
            </a:r>
            <a:r>
              <a:rPr lang="pt-BR" sz="2000" i="1" dirty="0" err="1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principals</a:t>
            </a:r>
            <a:r>
              <a:rPr lang="pt-BR" sz="2000" dirty="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 associado.</a:t>
            </a:r>
          </a:p>
        </p:txBody>
      </p:sp>
    </p:spTree>
    <p:extLst>
      <p:ext uri="{BB962C8B-B14F-4D97-AF65-F5344CB8AC3E}">
        <p14:creationId xmlns:p14="http://schemas.microsoft.com/office/powerpoint/2010/main" val="13076908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22"/>
          <p:cNvSpPr txBox="1">
            <a:spLocks noGrp="1"/>
          </p:cNvSpPr>
          <p:nvPr>
            <p:ph type="title"/>
          </p:nvPr>
        </p:nvSpPr>
        <p:spPr>
          <a:xfrm>
            <a:off x="280416" y="268225"/>
            <a:ext cx="10515600" cy="573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800"/>
              <a:buFont typeface="Roboto"/>
              <a:buNone/>
            </a:pPr>
            <a:r>
              <a:rPr lang="pt-BR" sz="2800" dirty="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BOTO: </a:t>
            </a:r>
            <a:r>
              <a:rPr lang="pt-BR" sz="2800" b="1" dirty="0">
                <a:solidFill>
                  <a:srgbClr val="E0375F"/>
                </a:solidFill>
                <a:latin typeface="Roboto"/>
                <a:ea typeface="Roboto"/>
                <a:cs typeface="Roboto"/>
                <a:sym typeface="Roboto"/>
              </a:rPr>
              <a:t>AWS SDK PYTHON</a:t>
            </a:r>
            <a:endParaRPr sz="2800" dirty="0">
              <a:solidFill>
                <a:srgbClr val="E0375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1" name="Google Shape;411;p22"/>
          <p:cNvSpPr txBox="1"/>
          <p:nvPr/>
        </p:nvSpPr>
        <p:spPr>
          <a:xfrm>
            <a:off x="323850" y="1621913"/>
            <a:ext cx="9725025" cy="3477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000"/>
              <a:buFont typeface="Arial"/>
              <a:buNone/>
            </a:pPr>
            <a:r>
              <a:rPr lang="pt-BR" sz="2000" dirty="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A biblioteca Boto é o SDK oficial Python para todos os serviços da AWS, incluindo os de Machine Learning.</a:t>
            </a: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000"/>
              <a:buFont typeface="Arial"/>
              <a:buNone/>
            </a:pPr>
            <a:endParaRPr lang="pt-BR" sz="2000" dirty="0">
              <a:solidFill>
                <a:srgbClr val="94A2AC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000"/>
              <a:buFont typeface="Arial"/>
              <a:buNone/>
            </a:pPr>
            <a:r>
              <a:rPr lang="pt-BR" sz="2000" dirty="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Quando utilizamos ele, temos a opção de usar as credenciais armazenadas no AWS CLI, que é indicada para desenvolvimentos locais. Ou podemos utilizar as chaves diretamente no código, quando utilizamos serviços externos como o Google </a:t>
            </a:r>
            <a:r>
              <a:rPr lang="pt-BR" sz="2000" dirty="0" err="1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Colab</a:t>
            </a:r>
            <a:r>
              <a:rPr lang="pt-BR" sz="2000" dirty="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000"/>
              <a:buFont typeface="Arial"/>
              <a:buNone/>
            </a:pPr>
            <a:endParaRPr lang="pt-BR" sz="2000" dirty="0">
              <a:solidFill>
                <a:srgbClr val="94A2AC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000"/>
              <a:buFont typeface="Arial"/>
              <a:buNone/>
            </a:pPr>
            <a:r>
              <a:rPr lang="pt-BR" sz="2000" dirty="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Sempre utilize a documentação oficial abaixo.</a:t>
            </a: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000"/>
              <a:buFont typeface="Arial"/>
              <a:buNone/>
            </a:pPr>
            <a:endParaRPr lang="pt-BR" sz="2000" dirty="0">
              <a:solidFill>
                <a:srgbClr val="94A2AC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000"/>
              <a:buFont typeface="Arial"/>
              <a:buNone/>
            </a:pPr>
            <a:r>
              <a:rPr lang="pt-BR" sz="2000" dirty="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Caso utilize o ChatGPT ou ferramentas de geração de código enfatize que os exemplos precisam utilizar o SDK Python.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7A2015DE-4041-90FB-5B53-34C83FDB4937}"/>
              </a:ext>
            </a:extLst>
          </p:cNvPr>
          <p:cNvSpPr txBox="1"/>
          <p:nvPr/>
        </p:nvSpPr>
        <p:spPr>
          <a:xfrm>
            <a:off x="144710" y="6435886"/>
            <a:ext cx="60946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https://aws.amazon.com/pt/cli/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9DE4F4E-25DD-8404-C43E-A9DB4288DC5F}"/>
              </a:ext>
            </a:extLst>
          </p:cNvPr>
          <p:cNvSpPr txBox="1"/>
          <p:nvPr/>
        </p:nvSpPr>
        <p:spPr>
          <a:xfrm>
            <a:off x="144710" y="6188189"/>
            <a:ext cx="60946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https://boto3.amazonaws.com/v1/documentation/api/latest/index.html</a:t>
            </a:r>
          </a:p>
        </p:txBody>
      </p:sp>
      <p:pic>
        <p:nvPicPr>
          <p:cNvPr id="7170" name="Picture 2" descr="Introduction To Boto3 And It's Installation - Knoldus Blogs %">
            <a:extLst>
              <a:ext uri="{FF2B5EF4-FFF2-40B4-BE49-F238E27FC236}">
                <a16:creationId xmlns:a16="http://schemas.microsoft.com/office/drawing/2014/main" id="{11AEC0A4-1A37-86B3-EFAE-A97AF338ED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4651" y="2443156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66336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22"/>
          <p:cNvSpPr txBox="1">
            <a:spLocks noGrp="1"/>
          </p:cNvSpPr>
          <p:nvPr>
            <p:ph type="title"/>
          </p:nvPr>
        </p:nvSpPr>
        <p:spPr>
          <a:xfrm>
            <a:off x="280416" y="268225"/>
            <a:ext cx="10515600" cy="573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800"/>
              <a:buFont typeface="Roboto"/>
              <a:buNone/>
            </a:pPr>
            <a:r>
              <a:rPr lang="pt-BR" sz="2800" dirty="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CLOUD APIS: </a:t>
            </a:r>
            <a:r>
              <a:rPr lang="pt-BR" sz="2800" b="1" dirty="0">
                <a:solidFill>
                  <a:srgbClr val="E0375F"/>
                </a:solidFill>
                <a:latin typeface="Roboto"/>
                <a:ea typeface="Roboto"/>
                <a:cs typeface="Roboto"/>
                <a:sym typeface="Roboto"/>
              </a:rPr>
              <a:t>SDK OU CONSOLE?</a:t>
            </a:r>
            <a:endParaRPr sz="2800" dirty="0">
              <a:solidFill>
                <a:srgbClr val="E0375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1" name="Google Shape;411;p22"/>
          <p:cNvSpPr txBox="1"/>
          <p:nvPr/>
        </p:nvSpPr>
        <p:spPr>
          <a:xfrm>
            <a:off x="280416" y="2128389"/>
            <a:ext cx="3505200" cy="31392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000"/>
              <a:buFont typeface="Arial"/>
              <a:buNone/>
            </a:pPr>
            <a:r>
              <a:rPr lang="pt-BR" sz="1800" dirty="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A console fornece acesso rápido aos serviços e é recomendável como primeira interação de experimentação.</a:t>
            </a: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000"/>
              <a:buFont typeface="Arial"/>
              <a:buNone/>
            </a:pPr>
            <a:endParaRPr lang="pt-BR" sz="1800" dirty="0">
              <a:solidFill>
                <a:srgbClr val="94A2AC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000"/>
              <a:buFont typeface="Arial"/>
              <a:buNone/>
            </a:pPr>
            <a:r>
              <a:rPr lang="pt-BR" sz="1800" dirty="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O uso do SDK é recomendável quando queremos orquestrar serviços ou automatizar ações, utilizando APIs ou serviços da própria AWS como Lambda e Step </a:t>
            </a:r>
            <a:r>
              <a:rPr lang="pt-BR" sz="1800" dirty="0" err="1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Functions</a:t>
            </a:r>
            <a:r>
              <a:rPr lang="pt-BR" sz="1800" dirty="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1A2F686-EA88-3215-7913-45F82139ED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5372" y="961899"/>
            <a:ext cx="7924162" cy="5280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2421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22"/>
          <p:cNvSpPr txBox="1">
            <a:spLocks noGrp="1"/>
          </p:cNvSpPr>
          <p:nvPr>
            <p:ph type="title"/>
          </p:nvPr>
        </p:nvSpPr>
        <p:spPr>
          <a:xfrm>
            <a:off x="280416" y="268225"/>
            <a:ext cx="10515600" cy="573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800"/>
              <a:buFont typeface="Roboto"/>
              <a:buNone/>
            </a:pPr>
            <a:r>
              <a:rPr lang="pt-BR" sz="2800" dirty="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CLOUD API: </a:t>
            </a:r>
            <a:r>
              <a:rPr lang="pt-BR" sz="2800" b="1" dirty="0">
                <a:solidFill>
                  <a:srgbClr val="E0375F"/>
                </a:solidFill>
                <a:latin typeface="Roboto"/>
                <a:ea typeface="Roboto"/>
                <a:cs typeface="Roboto"/>
                <a:sym typeface="Roboto"/>
              </a:rPr>
              <a:t>AMAZON TEXTRACT</a:t>
            </a:r>
            <a:endParaRPr sz="2800" dirty="0">
              <a:solidFill>
                <a:srgbClr val="E0375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1" name="Google Shape;411;p22"/>
          <p:cNvSpPr txBox="1"/>
          <p:nvPr/>
        </p:nvSpPr>
        <p:spPr>
          <a:xfrm>
            <a:off x="323850" y="981075"/>
            <a:ext cx="11563350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000"/>
              <a:buFont typeface="Arial"/>
              <a:buNone/>
            </a:pPr>
            <a:r>
              <a:rPr lang="pt-BR" sz="2000" dirty="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Serviço responsável por converter, a partir de imagens, textos detectados ou também conhecido como OCR.</a:t>
            </a: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000"/>
              <a:buFont typeface="Arial"/>
              <a:buNone/>
            </a:pPr>
            <a:r>
              <a:rPr lang="pt-BR" sz="2000" dirty="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O documento pode ser lido de forma binária (local) ou pelo armazenamento do S3.</a:t>
            </a:r>
            <a:endParaRPr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AD37A98-B0C1-9372-80BE-1643AF86E3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363" y="2322658"/>
            <a:ext cx="3179375" cy="3554267"/>
          </a:xfrm>
          <a:prstGeom prst="rect">
            <a:avLst/>
          </a:prstGeom>
        </p:spPr>
      </p:pic>
      <p:sp>
        <p:nvSpPr>
          <p:cNvPr id="6" name="Google Shape;308;p14">
            <a:extLst>
              <a:ext uri="{FF2B5EF4-FFF2-40B4-BE49-F238E27FC236}">
                <a16:creationId xmlns:a16="http://schemas.microsoft.com/office/drawing/2014/main" id="{58070A20-FFC7-01FB-DF6C-CBB944DD40B0}"/>
              </a:ext>
            </a:extLst>
          </p:cNvPr>
          <p:cNvSpPr/>
          <p:nvPr/>
        </p:nvSpPr>
        <p:spPr>
          <a:xfrm>
            <a:off x="4071789" y="2322658"/>
            <a:ext cx="1905454" cy="809399"/>
          </a:xfrm>
          <a:prstGeom prst="rect">
            <a:avLst/>
          </a:prstGeom>
          <a:solidFill>
            <a:srgbClr val="E0375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Localização</a:t>
            </a:r>
            <a:endParaRPr dirty="0"/>
          </a:p>
        </p:txBody>
      </p:sp>
      <p:sp>
        <p:nvSpPr>
          <p:cNvPr id="7" name="Google Shape;308;p14">
            <a:extLst>
              <a:ext uri="{FF2B5EF4-FFF2-40B4-BE49-F238E27FC236}">
                <a16:creationId xmlns:a16="http://schemas.microsoft.com/office/drawing/2014/main" id="{AB988A87-9628-B113-AB16-DB79930CAE13}"/>
              </a:ext>
            </a:extLst>
          </p:cNvPr>
          <p:cNvSpPr/>
          <p:nvPr/>
        </p:nvSpPr>
        <p:spPr>
          <a:xfrm>
            <a:off x="4071789" y="3243021"/>
            <a:ext cx="1905454" cy="809399"/>
          </a:xfrm>
          <a:prstGeom prst="rect">
            <a:avLst/>
          </a:prstGeom>
          <a:solidFill>
            <a:srgbClr val="E0375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Tipo de Texto</a:t>
            </a:r>
            <a:endParaRPr dirty="0"/>
          </a:p>
        </p:txBody>
      </p:sp>
      <p:sp>
        <p:nvSpPr>
          <p:cNvPr id="8" name="Google Shape;308;p14">
            <a:extLst>
              <a:ext uri="{FF2B5EF4-FFF2-40B4-BE49-F238E27FC236}">
                <a16:creationId xmlns:a16="http://schemas.microsoft.com/office/drawing/2014/main" id="{01FD2ED6-0FDF-425E-9ACB-9DDF16C01480}"/>
              </a:ext>
            </a:extLst>
          </p:cNvPr>
          <p:cNvSpPr/>
          <p:nvPr/>
        </p:nvSpPr>
        <p:spPr>
          <a:xfrm>
            <a:off x="4071789" y="4163384"/>
            <a:ext cx="1905454" cy="809399"/>
          </a:xfrm>
          <a:prstGeom prst="rect">
            <a:avLst/>
          </a:prstGeom>
          <a:solidFill>
            <a:srgbClr val="E0375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Confiança</a:t>
            </a:r>
            <a:endParaRPr dirty="0"/>
          </a:p>
        </p:txBody>
      </p:sp>
      <p:sp>
        <p:nvSpPr>
          <p:cNvPr id="9" name="Google Shape;308;p14">
            <a:extLst>
              <a:ext uri="{FF2B5EF4-FFF2-40B4-BE49-F238E27FC236}">
                <a16:creationId xmlns:a16="http://schemas.microsoft.com/office/drawing/2014/main" id="{76920A5A-2A95-EC83-7EE6-A3C2772E84B9}"/>
              </a:ext>
            </a:extLst>
          </p:cNvPr>
          <p:cNvSpPr/>
          <p:nvPr/>
        </p:nvSpPr>
        <p:spPr>
          <a:xfrm>
            <a:off x="4071789" y="5067526"/>
            <a:ext cx="1905454" cy="809399"/>
          </a:xfrm>
          <a:prstGeom prst="rect">
            <a:avLst/>
          </a:prstGeom>
          <a:solidFill>
            <a:srgbClr val="E0375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Relação</a:t>
            </a:r>
            <a:endParaRPr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00A7EFA9-93EB-41B5-4561-6238D8E84E26}"/>
              </a:ext>
            </a:extLst>
          </p:cNvPr>
          <p:cNvSpPr txBox="1"/>
          <p:nvPr/>
        </p:nvSpPr>
        <p:spPr>
          <a:xfrm>
            <a:off x="6170792" y="2341377"/>
            <a:ext cx="4441281" cy="584775"/>
          </a:xfrm>
          <a:prstGeom prst="rect">
            <a:avLst/>
          </a:prstGeom>
          <a:noFill/>
        </p:spPr>
        <p:txBody>
          <a:bodyPr wrap="square" lIns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pt-BR" sz="1600" dirty="0" err="1">
                <a:solidFill>
                  <a:srgbClr val="94A2AC"/>
                </a:solidFill>
              </a:rPr>
              <a:t>Bounding</a:t>
            </a:r>
            <a:r>
              <a:rPr lang="pt-BR" sz="1600" dirty="0">
                <a:solidFill>
                  <a:srgbClr val="94A2AC"/>
                </a:solidFill>
              </a:rPr>
              <a:t> </a:t>
            </a:r>
            <a:r>
              <a:rPr lang="pt-BR" sz="1600" dirty="0" err="1">
                <a:solidFill>
                  <a:srgbClr val="94A2AC"/>
                </a:solidFill>
              </a:rPr>
              <a:t>boxings</a:t>
            </a:r>
            <a:r>
              <a:rPr lang="pt-BR" sz="1600" dirty="0">
                <a:solidFill>
                  <a:srgbClr val="94A2AC"/>
                </a:solidFill>
              </a:rPr>
              <a:t> (x, y) em volta do texto identificado.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20F2920E-81FF-6625-F201-3A7792FC9CFB}"/>
              </a:ext>
            </a:extLst>
          </p:cNvPr>
          <p:cNvSpPr txBox="1"/>
          <p:nvPr/>
        </p:nvSpPr>
        <p:spPr>
          <a:xfrm>
            <a:off x="6170792" y="3345761"/>
            <a:ext cx="4441281" cy="338554"/>
          </a:xfrm>
          <a:prstGeom prst="rect">
            <a:avLst/>
          </a:prstGeom>
          <a:noFill/>
        </p:spPr>
        <p:txBody>
          <a:bodyPr wrap="square" lIns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pt-BR" sz="1600" dirty="0">
                <a:solidFill>
                  <a:srgbClr val="94A2AC"/>
                </a:solidFill>
              </a:rPr>
              <a:t>Impresso ou escrito.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E1B0697D-43AC-9193-2109-77DB56604620}"/>
              </a:ext>
            </a:extLst>
          </p:cNvPr>
          <p:cNvSpPr txBox="1"/>
          <p:nvPr/>
        </p:nvSpPr>
        <p:spPr>
          <a:xfrm>
            <a:off x="6170792" y="4275695"/>
            <a:ext cx="4441281" cy="584775"/>
          </a:xfrm>
          <a:prstGeom prst="rect">
            <a:avLst/>
          </a:prstGeom>
          <a:noFill/>
        </p:spPr>
        <p:txBody>
          <a:bodyPr wrap="square" lIns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pt-BR" sz="1600" dirty="0">
                <a:solidFill>
                  <a:srgbClr val="94A2AC"/>
                </a:solidFill>
              </a:rPr>
              <a:t>Grau de precisão em porcentagem do texto identificado.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236F6098-7752-D4B7-2CEB-0119953B077F}"/>
              </a:ext>
            </a:extLst>
          </p:cNvPr>
          <p:cNvSpPr txBox="1"/>
          <p:nvPr/>
        </p:nvSpPr>
        <p:spPr>
          <a:xfrm>
            <a:off x="6170792" y="5110046"/>
            <a:ext cx="5750183" cy="830997"/>
          </a:xfrm>
          <a:prstGeom prst="rect">
            <a:avLst/>
          </a:prstGeom>
          <a:noFill/>
        </p:spPr>
        <p:txBody>
          <a:bodyPr wrap="square" lIns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pt-BR" sz="1600" dirty="0">
                <a:solidFill>
                  <a:srgbClr val="94A2AC"/>
                </a:solidFill>
              </a:rPr>
              <a:t>Formulários com características de “chave” e “valor” podem obter este relacionamento e tornar mais fácil a operação de detecção.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C1EF67DD-1A28-3440-7973-1EEA79281DEC}"/>
              </a:ext>
            </a:extLst>
          </p:cNvPr>
          <p:cNvSpPr txBox="1"/>
          <p:nvPr/>
        </p:nvSpPr>
        <p:spPr>
          <a:xfrm>
            <a:off x="280416" y="6399293"/>
            <a:ext cx="790723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https://boto3.amazonaws.com/v1/documentation/api/latest/reference/services/textract.html</a:t>
            </a:r>
          </a:p>
        </p:txBody>
      </p:sp>
    </p:spTree>
    <p:extLst>
      <p:ext uri="{BB962C8B-B14F-4D97-AF65-F5344CB8AC3E}">
        <p14:creationId xmlns:p14="http://schemas.microsoft.com/office/powerpoint/2010/main" val="20272629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22"/>
          <p:cNvSpPr txBox="1">
            <a:spLocks noGrp="1"/>
          </p:cNvSpPr>
          <p:nvPr>
            <p:ph type="title"/>
          </p:nvPr>
        </p:nvSpPr>
        <p:spPr>
          <a:xfrm>
            <a:off x="280416" y="268225"/>
            <a:ext cx="10515600" cy="573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800"/>
              <a:buFont typeface="Roboto"/>
              <a:buNone/>
            </a:pPr>
            <a:r>
              <a:rPr lang="pt-BR" sz="2800" dirty="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CLOUD API: </a:t>
            </a:r>
            <a:r>
              <a:rPr lang="pt-BR" sz="2800" b="1" dirty="0">
                <a:solidFill>
                  <a:srgbClr val="E0375F"/>
                </a:solidFill>
                <a:latin typeface="Roboto"/>
                <a:ea typeface="Roboto"/>
                <a:cs typeface="Roboto"/>
                <a:sym typeface="Roboto"/>
              </a:rPr>
              <a:t>AMAZON TEXTRACT</a:t>
            </a:r>
            <a:endParaRPr sz="2800" dirty="0">
              <a:solidFill>
                <a:srgbClr val="E0375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1" name="Google Shape;411;p22"/>
          <p:cNvSpPr txBox="1"/>
          <p:nvPr/>
        </p:nvSpPr>
        <p:spPr>
          <a:xfrm>
            <a:off x="323850" y="981075"/>
            <a:ext cx="11563350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000"/>
              <a:buFont typeface="Arial"/>
              <a:buNone/>
            </a:pPr>
            <a:r>
              <a:rPr lang="pt-BR" sz="2000" dirty="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Serviço responsável por converter, a partir de imagens, textos detectados ou também conhecido como OCR.</a:t>
            </a: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000"/>
              <a:buFont typeface="Arial"/>
              <a:buNone/>
            </a:pPr>
            <a:r>
              <a:rPr lang="pt-BR" sz="2000" dirty="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O documento pode ser lido de forma binária (local) ou pelo armazenamento do S3.</a:t>
            </a:r>
            <a:endParaRPr dirty="0"/>
          </a:p>
        </p:txBody>
      </p:sp>
      <p:sp>
        <p:nvSpPr>
          <p:cNvPr id="2" name="Google Shape;422;p23">
            <a:extLst>
              <a:ext uri="{FF2B5EF4-FFF2-40B4-BE49-F238E27FC236}">
                <a16:creationId xmlns:a16="http://schemas.microsoft.com/office/drawing/2014/main" id="{7D1F22E5-3482-5AB1-B532-D78287B259DB}"/>
              </a:ext>
            </a:extLst>
          </p:cNvPr>
          <p:cNvSpPr/>
          <p:nvPr/>
        </p:nvSpPr>
        <p:spPr>
          <a:xfrm>
            <a:off x="323850" y="2413357"/>
            <a:ext cx="11445904" cy="203128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pt-BR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file_name</a:t>
            </a:r>
            <a:r>
              <a:rPr lang="pt-BR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 = "cupom-fiscal-1.jpg"</a:t>
            </a:r>
          </a:p>
          <a:p>
            <a:endParaRPr lang="pt-BR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Roboto"/>
            </a:endParaRPr>
          </a:p>
          <a:p>
            <a:r>
              <a:rPr lang="pt-BR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with</a:t>
            </a:r>
            <a:r>
              <a:rPr lang="pt-BR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 open(</a:t>
            </a:r>
            <a:r>
              <a:rPr lang="pt-BR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file_name</a:t>
            </a:r>
            <a:r>
              <a:rPr lang="pt-BR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, '</a:t>
            </a:r>
            <a:r>
              <a:rPr lang="pt-BR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rb</a:t>
            </a:r>
            <a:r>
              <a:rPr lang="pt-BR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') as file:</a:t>
            </a:r>
          </a:p>
          <a:p>
            <a:r>
              <a:rPr lang="pt-BR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        </a:t>
            </a:r>
            <a:r>
              <a:rPr lang="pt-BR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img_test</a:t>
            </a:r>
            <a:r>
              <a:rPr lang="pt-BR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 = </a:t>
            </a:r>
            <a:r>
              <a:rPr lang="pt-BR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file.read</a:t>
            </a:r>
            <a:r>
              <a:rPr lang="pt-BR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()</a:t>
            </a:r>
          </a:p>
          <a:p>
            <a:r>
              <a:rPr lang="pt-BR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        </a:t>
            </a:r>
            <a:r>
              <a:rPr lang="pt-BR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bytes_test</a:t>
            </a:r>
            <a:r>
              <a:rPr lang="pt-BR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 = </a:t>
            </a:r>
            <a:r>
              <a:rPr lang="pt-BR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bytearray</a:t>
            </a:r>
            <a:r>
              <a:rPr lang="pt-BR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(</a:t>
            </a:r>
            <a:r>
              <a:rPr lang="pt-BR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img_test</a:t>
            </a:r>
            <a:r>
              <a:rPr lang="pt-BR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)</a:t>
            </a:r>
          </a:p>
          <a:p>
            <a:endParaRPr lang="pt-BR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Roboto"/>
            </a:endParaRPr>
          </a:p>
          <a:p>
            <a:r>
              <a:rPr lang="pt-BR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session</a:t>
            </a:r>
            <a:r>
              <a:rPr lang="pt-BR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 = boto3.Session(</a:t>
            </a:r>
            <a:r>
              <a:rPr lang="pt-BR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aws_access_key_id</a:t>
            </a:r>
            <a:r>
              <a:rPr lang="pt-BR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=ACCESS_ID, </a:t>
            </a:r>
            <a:r>
              <a:rPr lang="pt-BR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aws_secret_access_key</a:t>
            </a:r>
            <a:r>
              <a:rPr lang="pt-BR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= ACCESS_KEY)</a:t>
            </a:r>
          </a:p>
          <a:p>
            <a:r>
              <a:rPr lang="pt-BR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client</a:t>
            </a:r>
            <a:r>
              <a:rPr lang="pt-BR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 = </a:t>
            </a:r>
            <a:r>
              <a:rPr lang="pt-BR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session.client</a:t>
            </a:r>
            <a:r>
              <a:rPr lang="pt-BR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('</a:t>
            </a:r>
            <a:r>
              <a:rPr lang="pt-BR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textract</a:t>
            </a:r>
            <a:r>
              <a:rPr lang="pt-BR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', </a:t>
            </a:r>
            <a:r>
              <a:rPr lang="pt-BR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region_name</a:t>
            </a:r>
            <a:r>
              <a:rPr lang="pt-BR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=</a:t>
            </a:r>
            <a:r>
              <a:rPr lang="pt-BR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region</a:t>
            </a:r>
            <a:r>
              <a:rPr lang="pt-BR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)</a:t>
            </a:r>
          </a:p>
          <a:p>
            <a:r>
              <a:rPr lang="pt-BR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response = </a:t>
            </a:r>
            <a:r>
              <a:rPr lang="pt-BR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client.analyze_document</a:t>
            </a:r>
            <a:r>
              <a:rPr lang="pt-BR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(</a:t>
            </a:r>
            <a:r>
              <a:rPr lang="pt-BR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Document</a:t>
            </a:r>
            <a:r>
              <a:rPr lang="pt-BR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={'Bytes': </a:t>
            </a:r>
            <a:r>
              <a:rPr lang="pt-BR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bytes_test</a:t>
            </a:r>
            <a:r>
              <a:rPr lang="pt-BR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}, </a:t>
            </a:r>
            <a:r>
              <a:rPr lang="pt-BR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FeatureTypes</a:t>
            </a:r>
            <a:r>
              <a:rPr lang="pt-BR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=['FORMS'])</a:t>
            </a:r>
            <a:endParaRPr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5" name="Google Shape;411;p22">
            <a:extLst>
              <a:ext uri="{FF2B5EF4-FFF2-40B4-BE49-F238E27FC236}">
                <a16:creationId xmlns:a16="http://schemas.microsoft.com/office/drawing/2014/main" id="{293B5586-8FA6-E760-0096-14A441B9BEA6}"/>
              </a:ext>
            </a:extLst>
          </p:cNvPr>
          <p:cNvSpPr txBox="1"/>
          <p:nvPr/>
        </p:nvSpPr>
        <p:spPr>
          <a:xfrm>
            <a:off x="265127" y="4988178"/>
            <a:ext cx="11563350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000"/>
              <a:buFont typeface="Arial"/>
              <a:buNone/>
            </a:pPr>
            <a:r>
              <a:rPr lang="pt-BR" sz="2000" dirty="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O resultado da análise da API serão blocos com informações referentes ao posicionamento, tipo de texto encontrado, a confiança e o próprio texto detectado.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057972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22"/>
          <p:cNvSpPr txBox="1">
            <a:spLocks noGrp="1"/>
          </p:cNvSpPr>
          <p:nvPr>
            <p:ph type="title"/>
          </p:nvPr>
        </p:nvSpPr>
        <p:spPr>
          <a:xfrm>
            <a:off x="280416" y="268225"/>
            <a:ext cx="10515600" cy="573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800"/>
              <a:buFont typeface="Roboto"/>
              <a:buNone/>
            </a:pPr>
            <a:r>
              <a:rPr lang="pt-BR" sz="2800" dirty="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CLOUD API: </a:t>
            </a:r>
            <a:r>
              <a:rPr lang="pt-BR" sz="2800" b="1" dirty="0">
                <a:solidFill>
                  <a:srgbClr val="E0375F"/>
                </a:solidFill>
                <a:latin typeface="Roboto"/>
                <a:ea typeface="Roboto"/>
                <a:cs typeface="Roboto"/>
                <a:sym typeface="Roboto"/>
              </a:rPr>
              <a:t>AMAZON TEXTRACT</a:t>
            </a:r>
            <a:endParaRPr sz="2800" dirty="0">
              <a:solidFill>
                <a:srgbClr val="E0375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1" name="Google Shape;411;p22"/>
          <p:cNvSpPr txBox="1"/>
          <p:nvPr/>
        </p:nvSpPr>
        <p:spPr>
          <a:xfrm>
            <a:off x="323850" y="981075"/>
            <a:ext cx="11563350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000"/>
              <a:buFont typeface="Arial"/>
              <a:buNone/>
            </a:pPr>
            <a:r>
              <a:rPr lang="pt-BR" sz="2000" dirty="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Para nosso exemplo, vamos filtrar apenas os textos detectados com mais de 50% de confiança.</a:t>
            </a:r>
            <a:endParaRPr dirty="0"/>
          </a:p>
        </p:txBody>
      </p:sp>
      <p:sp>
        <p:nvSpPr>
          <p:cNvPr id="2" name="Google Shape;422;p23">
            <a:extLst>
              <a:ext uri="{FF2B5EF4-FFF2-40B4-BE49-F238E27FC236}">
                <a16:creationId xmlns:a16="http://schemas.microsoft.com/office/drawing/2014/main" id="{7D1F22E5-3482-5AB1-B532-D78287B259DB}"/>
              </a:ext>
            </a:extLst>
          </p:cNvPr>
          <p:cNvSpPr/>
          <p:nvPr/>
        </p:nvSpPr>
        <p:spPr>
          <a:xfrm>
            <a:off x="323850" y="1680361"/>
            <a:ext cx="6246440" cy="12002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pt-BR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blocks</a:t>
            </a:r>
            <a:r>
              <a:rPr lang="pt-BR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 = response["</a:t>
            </a:r>
            <a:r>
              <a:rPr lang="pt-BR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Blocks</a:t>
            </a:r>
            <a:r>
              <a:rPr lang="pt-BR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"]</a:t>
            </a:r>
          </a:p>
          <a:p>
            <a:endParaRPr lang="pt-BR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Roboto"/>
            </a:endParaRPr>
          </a:p>
          <a:p>
            <a:r>
              <a:rPr lang="en-US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for block in blocks:</a:t>
            </a:r>
          </a:p>
          <a:p>
            <a:r>
              <a:rPr lang="en-US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if block["</a:t>
            </a:r>
            <a:r>
              <a:rPr lang="en-US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BlockType</a:t>
            </a:r>
            <a:r>
              <a:rPr lang="en-US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"] == "WORD" and int(block["Confidence"])&gt;50:</a:t>
            </a:r>
          </a:p>
          <a:p>
            <a:r>
              <a:rPr lang="en-US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  print(block["Text"])</a:t>
            </a:r>
            <a:endParaRPr lang="pt-BR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5" name="Google Shape;411;p22">
            <a:extLst>
              <a:ext uri="{FF2B5EF4-FFF2-40B4-BE49-F238E27FC236}">
                <a16:creationId xmlns:a16="http://schemas.microsoft.com/office/drawing/2014/main" id="{293B5586-8FA6-E760-0096-14A441B9BEA6}"/>
              </a:ext>
            </a:extLst>
          </p:cNvPr>
          <p:cNvSpPr txBox="1"/>
          <p:nvPr/>
        </p:nvSpPr>
        <p:spPr>
          <a:xfrm>
            <a:off x="206404" y="5848000"/>
            <a:ext cx="11563350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000"/>
              <a:buFont typeface="Arial"/>
              <a:buNone/>
            </a:pPr>
            <a:r>
              <a:rPr lang="pt-BR" sz="2000" dirty="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Como muitos textos estão em locais diferentes no documento, eles não representam a mesma linha na imagem original.</a:t>
            </a:r>
            <a:endParaRPr dirty="0"/>
          </a:p>
        </p:txBody>
      </p:sp>
      <p:sp>
        <p:nvSpPr>
          <p:cNvPr id="3" name="Google Shape;423;p23">
            <a:extLst>
              <a:ext uri="{FF2B5EF4-FFF2-40B4-BE49-F238E27FC236}">
                <a16:creationId xmlns:a16="http://schemas.microsoft.com/office/drawing/2014/main" id="{776A043C-2DE7-7ADF-966F-F819206B1950}"/>
              </a:ext>
            </a:extLst>
          </p:cNvPr>
          <p:cNvSpPr/>
          <p:nvPr/>
        </p:nvSpPr>
        <p:spPr>
          <a:xfrm>
            <a:off x="323850" y="3207909"/>
            <a:ext cx="6246440" cy="1969730"/>
          </a:xfrm>
          <a:prstGeom prst="rect">
            <a:avLst/>
          </a:prstGeom>
          <a:solidFill>
            <a:srgbClr val="EEECE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None/>
            </a:pPr>
            <a:r>
              <a:rPr lang="pt-BR" sz="1800" b="0" i="0" u="none" strike="noStrike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MONTEIRO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None/>
            </a:pPr>
            <a:r>
              <a:rPr lang="pt-BR" sz="1800" b="0" i="0" u="none" strike="noStrike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BRAGA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None/>
            </a:pPr>
            <a:r>
              <a:rPr lang="pt-BR" sz="1800" b="0" i="0" u="none" strike="noStrike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CONSULTORIA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None/>
            </a:pPr>
            <a:r>
              <a:rPr lang="pt-BR" sz="1800" b="0" i="0" u="none" strike="noStrike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EMPRESARIAL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None/>
            </a:pPr>
            <a:r>
              <a:rPr lang="pt-BR" sz="1800" b="0" i="0" u="none" strike="noStrike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LTDA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None/>
            </a:pPr>
            <a:r>
              <a:rPr lang="pt-BR" sz="1800" b="0" i="0" u="none" strike="noStrike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DEALERNET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None/>
            </a:pPr>
            <a:r>
              <a:rPr lang="pt-BR" dirty="0"/>
              <a:t>...</a:t>
            </a:r>
            <a:endParaRPr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25AF97AD-982E-4029-DE7D-F516D4EC1DF2}"/>
              </a:ext>
            </a:extLst>
          </p:cNvPr>
          <p:cNvSpPr txBox="1"/>
          <p:nvPr/>
        </p:nvSpPr>
        <p:spPr>
          <a:xfrm>
            <a:off x="6813958" y="3003760"/>
            <a:ext cx="5054192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0" i="0" dirty="0">
                <a:solidFill>
                  <a:srgbClr val="212121"/>
                </a:solidFill>
                <a:effectLst/>
                <a:latin typeface="+mj-lt"/>
              </a:rPr>
              <a:t>{'</a:t>
            </a:r>
            <a:r>
              <a:rPr lang="pt-BR" b="0" i="0" dirty="0" err="1">
                <a:solidFill>
                  <a:srgbClr val="212121"/>
                </a:solidFill>
                <a:effectLst/>
                <a:latin typeface="+mj-lt"/>
              </a:rPr>
              <a:t>BlockType</a:t>
            </a:r>
            <a:r>
              <a:rPr lang="pt-BR" b="0" i="0" dirty="0">
                <a:solidFill>
                  <a:srgbClr val="212121"/>
                </a:solidFill>
                <a:effectLst/>
                <a:latin typeface="+mj-lt"/>
              </a:rPr>
              <a:t>': </a:t>
            </a:r>
            <a:r>
              <a:rPr lang="pt-BR" b="0" i="0" dirty="0">
                <a:solidFill>
                  <a:srgbClr val="E0375F"/>
                </a:solidFill>
                <a:effectLst/>
                <a:latin typeface="+mj-lt"/>
              </a:rPr>
              <a:t>'WORD</a:t>
            </a:r>
            <a:r>
              <a:rPr lang="pt-BR" b="0" i="0" dirty="0">
                <a:solidFill>
                  <a:srgbClr val="212121"/>
                </a:solidFill>
                <a:effectLst/>
                <a:latin typeface="+mj-lt"/>
              </a:rPr>
              <a:t>', </a:t>
            </a:r>
            <a:r>
              <a:rPr lang="pt-BR" b="0" i="0" dirty="0">
                <a:solidFill>
                  <a:srgbClr val="E0375F"/>
                </a:solidFill>
                <a:effectLst/>
                <a:latin typeface="+mj-lt"/>
              </a:rPr>
              <a:t>'</a:t>
            </a:r>
            <a:r>
              <a:rPr lang="pt-BR" b="0" i="0" dirty="0" err="1">
                <a:solidFill>
                  <a:srgbClr val="E0375F"/>
                </a:solidFill>
                <a:effectLst/>
                <a:latin typeface="+mj-lt"/>
              </a:rPr>
              <a:t>Confidence</a:t>
            </a:r>
            <a:r>
              <a:rPr lang="pt-BR" b="0" i="0" dirty="0">
                <a:solidFill>
                  <a:srgbClr val="212121"/>
                </a:solidFill>
                <a:effectLst/>
                <a:latin typeface="+mj-lt"/>
              </a:rPr>
              <a:t>': 99.1909408569336, </a:t>
            </a:r>
            <a:r>
              <a:rPr lang="pt-BR" b="0" i="0" dirty="0">
                <a:solidFill>
                  <a:srgbClr val="E0375F"/>
                </a:solidFill>
                <a:effectLst/>
                <a:latin typeface="+mj-lt"/>
              </a:rPr>
              <a:t>'</a:t>
            </a:r>
            <a:r>
              <a:rPr lang="pt-BR" b="0" i="0" dirty="0" err="1">
                <a:solidFill>
                  <a:srgbClr val="E0375F"/>
                </a:solidFill>
                <a:effectLst/>
                <a:latin typeface="+mj-lt"/>
              </a:rPr>
              <a:t>Text</a:t>
            </a:r>
            <a:r>
              <a:rPr lang="pt-BR" b="0" i="0" dirty="0">
                <a:solidFill>
                  <a:srgbClr val="212121"/>
                </a:solidFill>
                <a:effectLst/>
                <a:latin typeface="+mj-lt"/>
              </a:rPr>
              <a:t>': 'MONTEIRO', '</a:t>
            </a:r>
            <a:r>
              <a:rPr lang="pt-BR" b="0" i="0" dirty="0" err="1">
                <a:solidFill>
                  <a:srgbClr val="212121"/>
                </a:solidFill>
                <a:effectLst/>
                <a:latin typeface="+mj-lt"/>
              </a:rPr>
              <a:t>TextType</a:t>
            </a:r>
            <a:r>
              <a:rPr lang="pt-BR" b="0" i="0" dirty="0">
                <a:solidFill>
                  <a:srgbClr val="212121"/>
                </a:solidFill>
                <a:effectLst/>
                <a:latin typeface="+mj-lt"/>
              </a:rPr>
              <a:t>': 'PRINTED', '</a:t>
            </a:r>
            <a:r>
              <a:rPr lang="pt-BR" b="0" i="0" dirty="0" err="1">
                <a:solidFill>
                  <a:srgbClr val="212121"/>
                </a:solidFill>
                <a:effectLst/>
                <a:latin typeface="+mj-lt"/>
              </a:rPr>
              <a:t>Geometry</a:t>
            </a:r>
            <a:r>
              <a:rPr lang="pt-BR" b="0" i="0" dirty="0">
                <a:solidFill>
                  <a:srgbClr val="212121"/>
                </a:solidFill>
                <a:effectLst/>
                <a:latin typeface="+mj-lt"/>
              </a:rPr>
              <a:t>': {'</a:t>
            </a:r>
            <a:r>
              <a:rPr lang="pt-BR" b="0" i="0" dirty="0" err="1">
                <a:solidFill>
                  <a:srgbClr val="212121"/>
                </a:solidFill>
                <a:effectLst/>
                <a:latin typeface="+mj-lt"/>
              </a:rPr>
              <a:t>BoundingBox</a:t>
            </a:r>
            <a:r>
              <a:rPr lang="pt-BR" b="0" i="0" dirty="0">
                <a:solidFill>
                  <a:srgbClr val="212121"/>
                </a:solidFill>
                <a:effectLst/>
                <a:latin typeface="+mj-lt"/>
              </a:rPr>
              <a:t>': {'</a:t>
            </a:r>
            <a:r>
              <a:rPr lang="pt-BR" b="0" i="0" dirty="0" err="1">
                <a:solidFill>
                  <a:srgbClr val="212121"/>
                </a:solidFill>
                <a:effectLst/>
                <a:latin typeface="+mj-lt"/>
              </a:rPr>
              <a:t>Width</a:t>
            </a:r>
            <a:r>
              <a:rPr lang="pt-BR" b="0" i="0" dirty="0">
                <a:solidFill>
                  <a:srgbClr val="212121"/>
                </a:solidFill>
                <a:effectLst/>
                <a:latin typeface="+mj-lt"/>
              </a:rPr>
              <a:t>': 0.16584299504756927, '</a:t>
            </a:r>
            <a:r>
              <a:rPr lang="pt-BR" b="0" i="0" dirty="0" err="1">
                <a:solidFill>
                  <a:srgbClr val="212121"/>
                </a:solidFill>
                <a:effectLst/>
                <a:latin typeface="+mj-lt"/>
              </a:rPr>
              <a:t>Height</a:t>
            </a:r>
            <a:r>
              <a:rPr lang="pt-BR" b="0" i="0" dirty="0">
                <a:solidFill>
                  <a:srgbClr val="212121"/>
                </a:solidFill>
                <a:effectLst/>
                <a:latin typeface="+mj-lt"/>
              </a:rPr>
              <a:t>': 0.017666451632976532, '</a:t>
            </a:r>
            <a:r>
              <a:rPr lang="pt-BR" b="0" i="0" dirty="0" err="1">
                <a:solidFill>
                  <a:srgbClr val="212121"/>
                </a:solidFill>
                <a:effectLst/>
                <a:latin typeface="+mj-lt"/>
              </a:rPr>
              <a:t>Left</a:t>
            </a:r>
            <a:r>
              <a:rPr lang="pt-BR" b="0" i="0" dirty="0">
                <a:solidFill>
                  <a:srgbClr val="212121"/>
                </a:solidFill>
                <a:effectLst/>
                <a:latin typeface="+mj-lt"/>
              </a:rPr>
              <a:t>': 0.0032015624456107616, 'Top': 0.0019437094451859593}, '</a:t>
            </a:r>
            <a:r>
              <a:rPr lang="pt-BR" b="0" i="0" dirty="0" err="1">
                <a:solidFill>
                  <a:srgbClr val="212121"/>
                </a:solidFill>
                <a:effectLst/>
                <a:latin typeface="+mj-lt"/>
              </a:rPr>
              <a:t>Polygon</a:t>
            </a:r>
            <a:r>
              <a:rPr lang="pt-BR" b="0" i="0" dirty="0">
                <a:solidFill>
                  <a:srgbClr val="212121"/>
                </a:solidFill>
                <a:effectLst/>
                <a:latin typeface="+mj-lt"/>
              </a:rPr>
              <a:t>': [{'X': 0.0032028346322476864, 'Y': 0.0019437094451859593}, {'X': 0.16904455423355103, 'Y': 0.0023132427595555782}, {'X': 0.16904117166996002, 'Y': 0.01961016096174717}, {'X': 0.0032015624456107616, 'Y': 0.019239557906985283}]}, 'Id': 'd9d41600-7b48-4d0d-9e96-c19d7090d743'}</a:t>
            </a:r>
            <a:endParaRPr lang="pt-BR" dirty="0">
              <a:latin typeface="+mj-lt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6C1277F-CAF4-4D7E-04FA-648F56FD1C21}"/>
              </a:ext>
            </a:extLst>
          </p:cNvPr>
          <p:cNvSpPr txBox="1"/>
          <p:nvPr/>
        </p:nvSpPr>
        <p:spPr>
          <a:xfrm>
            <a:off x="6833008" y="2415109"/>
            <a:ext cx="505419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dirty="0">
                <a:solidFill>
                  <a:srgbClr val="E0375F"/>
                </a:solidFill>
                <a:latin typeface="Roboto"/>
                <a:ea typeface="Roboto"/>
                <a:cs typeface="Roboto"/>
                <a:sym typeface="Roboto"/>
              </a:rPr>
              <a:t>Cada texto detectado está dentro de um bloco com diversas informações associadas.</a:t>
            </a:r>
            <a:endParaRPr lang="pt-BR" dirty="0">
              <a:solidFill>
                <a:srgbClr val="E0375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59778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9" name="Google Shape;189;p3"/>
          <p:cNvCxnSpPr/>
          <p:nvPr/>
        </p:nvCxnSpPr>
        <p:spPr>
          <a:xfrm>
            <a:off x="5912170" y="4436957"/>
            <a:ext cx="367660" cy="0"/>
          </a:xfrm>
          <a:prstGeom prst="straightConnector1">
            <a:avLst/>
          </a:prstGeom>
          <a:noFill/>
          <a:ln w="50800" cap="flat" cmpd="sng">
            <a:solidFill>
              <a:srgbClr val="ED145B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0" name="Google Shape;190;p3"/>
          <p:cNvSpPr txBox="1"/>
          <p:nvPr/>
        </p:nvSpPr>
        <p:spPr>
          <a:xfrm>
            <a:off x="5639" y="3161450"/>
            <a:ext cx="12180722" cy="535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26E73"/>
              </a:buClr>
              <a:buSzPts val="2398"/>
              <a:buFont typeface="Roboto"/>
              <a:buNone/>
            </a:pPr>
            <a:r>
              <a:rPr lang="pt-BR" sz="2398" b="0" i="0" u="none" strike="noStrike" cap="none" dirty="0">
                <a:solidFill>
                  <a:srgbClr val="626E73"/>
                </a:solidFill>
                <a:latin typeface="Roboto"/>
                <a:ea typeface="Roboto"/>
                <a:cs typeface="Roboto"/>
                <a:sym typeface="Roboto"/>
              </a:rPr>
              <a:t>INTRODUÇÃO A PLATAFORMAS COGNITIVAS</a:t>
            </a:r>
            <a:endParaRPr sz="2398" b="0" i="0" u="none" strike="noStrike" cap="none" dirty="0">
              <a:solidFill>
                <a:srgbClr val="626E7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91" name="Google Shape;191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09920" y="5848222"/>
            <a:ext cx="172194" cy="6606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22"/>
          <p:cNvSpPr txBox="1">
            <a:spLocks noGrp="1"/>
          </p:cNvSpPr>
          <p:nvPr>
            <p:ph type="title"/>
          </p:nvPr>
        </p:nvSpPr>
        <p:spPr>
          <a:xfrm>
            <a:off x="280416" y="268225"/>
            <a:ext cx="10515600" cy="573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800"/>
              <a:buFont typeface="Roboto"/>
              <a:buNone/>
            </a:pPr>
            <a:r>
              <a:rPr lang="pt-BR" sz="2800" dirty="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CLOUD API: </a:t>
            </a:r>
            <a:r>
              <a:rPr lang="pt-BR" sz="2800" b="1" dirty="0">
                <a:solidFill>
                  <a:srgbClr val="E0375F"/>
                </a:solidFill>
                <a:latin typeface="Roboto"/>
                <a:ea typeface="Roboto"/>
                <a:cs typeface="Roboto"/>
                <a:sym typeface="Roboto"/>
              </a:rPr>
              <a:t>AMAZON REKOGNITION</a:t>
            </a:r>
            <a:endParaRPr sz="2800" dirty="0">
              <a:solidFill>
                <a:srgbClr val="E0375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1" name="Google Shape;411;p22"/>
          <p:cNvSpPr txBox="1"/>
          <p:nvPr/>
        </p:nvSpPr>
        <p:spPr>
          <a:xfrm>
            <a:off x="323850" y="981075"/>
            <a:ext cx="11563350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000"/>
              <a:buFont typeface="Arial"/>
              <a:buNone/>
            </a:pPr>
            <a:r>
              <a:rPr lang="pt-BR" sz="1600" dirty="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Este serviço é especializado em reconhecimento de imagens, com maior foco em análise facial, reconhecimento de pessoas, comparação de rostos como também detecção de objetos e descritor de cenas.</a:t>
            </a: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000"/>
              <a:buFont typeface="Arial"/>
              <a:buNone/>
            </a:pPr>
            <a:r>
              <a:rPr lang="pt-BR" sz="1600" dirty="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A forma de utilização segue o mesmo das outras APIs, via imagem binária ou armazenada no S3.</a:t>
            </a:r>
            <a:endParaRPr sz="1100" dirty="0"/>
          </a:p>
        </p:txBody>
      </p:sp>
      <p:sp>
        <p:nvSpPr>
          <p:cNvPr id="6" name="Google Shape;308;p14">
            <a:extLst>
              <a:ext uri="{FF2B5EF4-FFF2-40B4-BE49-F238E27FC236}">
                <a16:creationId xmlns:a16="http://schemas.microsoft.com/office/drawing/2014/main" id="{58070A20-FFC7-01FB-DF6C-CBB944DD40B0}"/>
              </a:ext>
            </a:extLst>
          </p:cNvPr>
          <p:cNvSpPr/>
          <p:nvPr/>
        </p:nvSpPr>
        <p:spPr>
          <a:xfrm>
            <a:off x="323850" y="2006820"/>
            <a:ext cx="2454846" cy="809399"/>
          </a:xfrm>
          <a:prstGeom prst="rect">
            <a:avLst/>
          </a:prstGeom>
          <a:solidFill>
            <a:srgbClr val="E0375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DESCRITOR DE CENA E DETECÇÃO DE OBJETOS</a:t>
            </a:r>
            <a:endParaRPr lang="pt-BR" sz="1200" dirty="0"/>
          </a:p>
        </p:txBody>
      </p:sp>
      <p:sp>
        <p:nvSpPr>
          <p:cNvPr id="7" name="Google Shape;308;p14">
            <a:extLst>
              <a:ext uri="{FF2B5EF4-FFF2-40B4-BE49-F238E27FC236}">
                <a16:creationId xmlns:a16="http://schemas.microsoft.com/office/drawing/2014/main" id="{AB988A87-9628-B113-AB16-DB79930CAE13}"/>
              </a:ext>
            </a:extLst>
          </p:cNvPr>
          <p:cNvSpPr/>
          <p:nvPr/>
        </p:nvSpPr>
        <p:spPr>
          <a:xfrm>
            <a:off x="3353668" y="2006820"/>
            <a:ext cx="2454846" cy="809399"/>
          </a:xfrm>
          <a:prstGeom prst="rect">
            <a:avLst/>
          </a:prstGeom>
          <a:solidFill>
            <a:srgbClr val="E0375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ANÁLISE FACIAL</a:t>
            </a:r>
            <a:endParaRPr lang="pt-BR" sz="1200" dirty="0"/>
          </a:p>
        </p:txBody>
      </p:sp>
      <p:sp>
        <p:nvSpPr>
          <p:cNvPr id="8" name="Google Shape;308;p14">
            <a:extLst>
              <a:ext uri="{FF2B5EF4-FFF2-40B4-BE49-F238E27FC236}">
                <a16:creationId xmlns:a16="http://schemas.microsoft.com/office/drawing/2014/main" id="{01FD2ED6-0FDF-425E-9ACB-9DDF16C01480}"/>
              </a:ext>
            </a:extLst>
          </p:cNvPr>
          <p:cNvSpPr/>
          <p:nvPr/>
        </p:nvSpPr>
        <p:spPr>
          <a:xfrm>
            <a:off x="6383486" y="2006820"/>
            <a:ext cx="2454846" cy="809399"/>
          </a:xfrm>
          <a:prstGeom prst="rect">
            <a:avLst/>
          </a:prstGeom>
          <a:solidFill>
            <a:srgbClr val="E0375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FACE MATCH</a:t>
            </a:r>
            <a:endParaRPr lang="pt-BR" sz="1200" dirty="0"/>
          </a:p>
        </p:txBody>
      </p:sp>
      <p:sp>
        <p:nvSpPr>
          <p:cNvPr id="9" name="Google Shape;308;p14">
            <a:extLst>
              <a:ext uri="{FF2B5EF4-FFF2-40B4-BE49-F238E27FC236}">
                <a16:creationId xmlns:a16="http://schemas.microsoft.com/office/drawing/2014/main" id="{76920A5A-2A95-EC83-7EE6-A3C2772E84B9}"/>
              </a:ext>
            </a:extLst>
          </p:cNvPr>
          <p:cNvSpPr/>
          <p:nvPr/>
        </p:nvSpPr>
        <p:spPr>
          <a:xfrm>
            <a:off x="9413304" y="2006820"/>
            <a:ext cx="2454846" cy="809399"/>
          </a:xfrm>
          <a:prstGeom prst="rect">
            <a:avLst/>
          </a:prstGeom>
          <a:solidFill>
            <a:srgbClr val="E0375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RECONHECIMENTO FACIAL</a:t>
            </a:r>
            <a:endParaRPr lang="pt-BR" sz="1200" dirty="0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236F6098-7752-D4B7-2CEB-0119953B077F}"/>
              </a:ext>
            </a:extLst>
          </p:cNvPr>
          <p:cNvSpPr txBox="1"/>
          <p:nvPr/>
        </p:nvSpPr>
        <p:spPr>
          <a:xfrm>
            <a:off x="323851" y="2968902"/>
            <a:ext cx="2454846" cy="1569660"/>
          </a:xfrm>
          <a:prstGeom prst="rect">
            <a:avLst/>
          </a:prstGeom>
          <a:noFill/>
        </p:spPr>
        <p:txBody>
          <a:bodyPr wrap="square" lIns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pt-BR" sz="1600" dirty="0">
                <a:solidFill>
                  <a:srgbClr val="94A2AC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Descrição de imagens e detecção de objetos com informações de classes identificadas e posicionamento na imagem.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C1EF67DD-1A28-3440-7973-1EEA79281DEC}"/>
              </a:ext>
            </a:extLst>
          </p:cNvPr>
          <p:cNvSpPr txBox="1"/>
          <p:nvPr/>
        </p:nvSpPr>
        <p:spPr>
          <a:xfrm>
            <a:off x="0" y="6589775"/>
            <a:ext cx="82008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dirty="0"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rPr>
              <a:t>https://boto3.amazonaws.com/v1/documentation/api/latest/reference/services/rekognition.html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E311FBC0-6066-E8D3-119D-AEEB163D5561}"/>
              </a:ext>
            </a:extLst>
          </p:cNvPr>
          <p:cNvSpPr txBox="1"/>
          <p:nvPr/>
        </p:nvSpPr>
        <p:spPr>
          <a:xfrm>
            <a:off x="3353668" y="2968902"/>
            <a:ext cx="2454846" cy="2062103"/>
          </a:xfrm>
          <a:prstGeom prst="rect">
            <a:avLst/>
          </a:prstGeom>
          <a:noFill/>
        </p:spPr>
        <p:txBody>
          <a:bodyPr wrap="square" lIns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pt-BR" sz="1600" dirty="0">
                <a:solidFill>
                  <a:srgbClr val="94A2AC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Detecção de imagens com o posicionamento de todos os elementos faciais, incluindo direção de olhos, abertura de boca, pupila, etc.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pt-BR" sz="1600" dirty="0">
                <a:solidFill>
                  <a:srgbClr val="94A2AC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Predição de gênero, idade e emoções.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0D8C9DF3-3DA2-DA26-A9E5-9EAF19F0ECA8}"/>
              </a:ext>
            </a:extLst>
          </p:cNvPr>
          <p:cNvSpPr txBox="1"/>
          <p:nvPr/>
        </p:nvSpPr>
        <p:spPr>
          <a:xfrm>
            <a:off x="6383486" y="2968902"/>
            <a:ext cx="2454846" cy="1077218"/>
          </a:xfrm>
          <a:prstGeom prst="rect">
            <a:avLst/>
          </a:prstGeom>
          <a:noFill/>
        </p:spPr>
        <p:txBody>
          <a:bodyPr wrap="square" lIns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pt-BR" sz="1600" dirty="0">
                <a:solidFill>
                  <a:srgbClr val="94A2AC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Comparação de 2 imagens para confirmação se é a mesma pessoa.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1F998C50-A8CA-A25D-6B39-936969AEEEAA}"/>
              </a:ext>
            </a:extLst>
          </p:cNvPr>
          <p:cNvSpPr txBox="1"/>
          <p:nvPr/>
        </p:nvSpPr>
        <p:spPr>
          <a:xfrm>
            <a:off x="9413303" y="2968902"/>
            <a:ext cx="2454846" cy="830997"/>
          </a:xfrm>
          <a:prstGeom prst="rect">
            <a:avLst/>
          </a:prstGeom>
          <a:noFill/>
        </p:spPr>
        <p:txBody>
          <a:bodyPr wrap="square" lIns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pt-BR" sz="1600" dirty="0">
                <a:solidFill>
                  <a:srgbClr val="94A2AC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Reconhecimento de indivíduos carregados e treinados.</a:t>
            </a:r>
          </a:p>
        </p:txBody>
      </p:sp>
      <p:sp>
        <p:nvSpPr>
          <p:cNvPr id="14" name="Google Shape;411;p22">
            <a:extLst>
              <a:ext uri="{FF2B5EF4-FFF2-40B4-BE49-F238E27FC236}">
                <a16:creationId xmlns:a16="http://schemas.microsoft.com/office/drawing/2014/main" id="{59C01174-A230-FACA-3E78-FA31DDA4730A}"/>
              </a:ext>
            </a:extLst>
          </p:cNvPr>
          <p:cNvSpPr txBox="1"/>
          <p:nvPr/>
        </p:nvSpPr>
        <p:spPr>
          <a:xfrm>
            <a:off x="191025" y="5156844"/>
            <a:ext cx="11696175" cy="1077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000"/>
              <a:buFont typeface="Arial"/>
              <a:buNone/>
            </a:pPr>
            <a:r>
              <a:rPr lang="pt-BR" sz="1600" dirty="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Outras aplicações que segue o mesmo princípio, especializadas em:</a:t>
            </a:r>
          </a:p>
          <a:p>
            <a:pPr marL="285750" marR="0" lvl="0" indent="-285750" rtl="0"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000"/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Reconhecimento de celebridades</a:t>
            </a:r>
          </a:p>
          <a:p>
            <a:pPr marL="285750" marR="0" lvl="0" indent="-285750" rtl="0"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000"/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Texto em imagem</a:t>
            </a:r>
          </a:p>
          <a:p>
            <a:pPr marL="285750" marR="0" lvl="0" indent="-285750" rtl="0"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000"/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Detecção de EPI</a:t>
            </a:r>
            <a:endParaRPr sz="1100" dirty="0"/>
          </a:p>
        </p:txBody>
      </p:sp>
    </p:spTree>
    <p:extLst>
      <p:ext uri="{BB962C8B-B14F-4D97-AF65-F5344CB8AC3E}">
        <p14:creationId xmlns:p14="http://schemas.microsoft.com/office/powerpoint/2010/main" val="24940800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Pessoas na frente de uma loja&#10;&#10;Descrição gerada automaticamente">
            <a:extLst>
              <a:ext uri="{FF2B5EF4-FFF2-40B4-BE49-F238E27FC236}">
                <a16:creationId xmlns:a16="http://schemas.microsoft.com/office/drawing/2014/main" id="{BDBFEA9F-DD2F-E08A-B890-ED21A6722D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691" y="1879722"/>
            <a:ext cx="10617691" cy="4783491"/>
          </a:xfrm>
          <a:prstGeom prst="rect">
            <a:avLst/>
          </a:prstGeom>
        </p:spPr>
      </p:pic>
      <p:sp>
        <p:nvSpPr>
          <p:cNvPr id="410" name="Google Shape;410;p22"/>
          <p:cNvSpPr txBox="1">
            <a:spLocks noGrp="1"/>
          </p:cNvSpPr>
          <p:nvPr>
            <p:ph type="title"/>
          </p:nvPr>
        </p:nvSpPr>
        <p:spPr>
          <a:xfrm>
            <a:off x="280416" y="268225"/>
            <a:ext cx="10515600" cy="573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800"/>
              <a:buFont typeface="Roboto"/>
              <a:buNone/>
            </a:pPr>
            <a:r>
              <a:rPr lang="pt-BR" sz="2800" dirty="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AMAZON REKOGNITION: </a:t>
            </a:r>
            <a:r>
              <a:rPr lang="pt-BR" sz="2800" b="1" dirty="0">
                <a:solidFill>
                  <a:srgbClr val="E0375F"/>
                </a:solidFill>
                <a:latin typeface="Roboto"/>
                <a:ea typeface="Roboto"/>
                <a:cs typeface="Roboto"/>
                <a:sym typeface="Roboto"/>
              </a:rPr>
              <a:t>DESCRITOR</a:t>
            </a:r>
            <a:endParaRPr sz="2800" dirty="0">
              <a:solidFill>
                <a:srgbClr val="E0375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1" name="Google Shape;411;p22"/>
          <p:cNvSpPr txBox="1"/>
          <p:nvPr/>
        </p:nvSpPr>
        <p:spPr>
          <a:xfrm>
            <a:off x="323850" y="981075"/>
            <a:ext cx="11563350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000"/>
              <a:buFont typeface="Arial"/>
              <a:buNone/>
            </a:pPr>
            <a:r>
              <a:rPr lang="pt-BR" sz="2000" dirty="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Exemplo de descritor de cena e detecção de objetos, utilizando modelo treinado e pronto para uso em qualquer imagem.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379427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22"/>
          <p:cNvSpPr txBox="1">
            <a:spLocks noGrp="1"/>
          </p:cNvSpPr>
          <p:nvPr>
            <p:ph type="title"/>
          </p:nvPr>
        </p:nvSpPr>
        <p:spPr>
          <a:xfrm>
            <a:off x="280416" y="268225"/>
            <a:ext cx="10515600" cy="573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800"/>
              <a:buFont typeface="Roboto"/>
              <a:buNone/>
            </a:pPr>
            <a:r>
              <a:rPr lang="pt-BR" sz="2800" dirty="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AMAZON REKOGNITION: </a:t>
            </a:r>
            <a:r>
              <a:rPr lang="pt-BR" sz="2800" b="1" dirty="0">
                <a:solidFill>
                  <a:srgbClr val="E0375F"/>
                </a:solidFill>
                <a:latin typeface="Roboto"/>
                <a:ea typeface="Roboto"/>
                <a:cs typeface="Roboto"/>
                <a:sym typeface="Roboto"/>
              </a:rPr>
              <a:t>DESCRITOR</a:t>
            </a:r>
            <a:endParaRPr sz="2800" dirty="0">
              <a:solidFill>
                <a:srgbClr val="E0375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1" name="Google Shape;411;p22"/>
          <p:cNvSpPr txBox="1"/>
          <p:nvPr/>
        </p:nvSpPr>
        <p:spPr>
          <a:xfrm>
            <a:off x="323850" y="981075"/>
            <a:ext cx="11563350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000"/>
              <a:buFont typeface="Arial"/>
              <a:buNone/>
            </a:pPr>
            <a:r>
              <a:rPr lang="pt-BR" sz="1800" dirty="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A chamada do SDK pode ser via imagem binária ou indicação do </a:t>
            </a:r>
            <a:r>
              <a:rPr lang="pt-BR" sz="1800" dirty="0" err="1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bucket</a:t>
            </a:r>
            <a:r>
              <a:rPr lang="pt-BR" sz="1800" dirty="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 S3.</a:t>
            </a: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000"/>
              <a:buFont typeface="Arial"/>
              <a:buNone/>
            </a:pPr>
            <a:r>
              <a:rPr lang="pt-BR" sz="1800" dirty="0">
                <a:solidFill>
                  <a:srgbClr val="94A2AC"/>
                </a:solidFill>
                <a:latin typeface="Roboto"/>
                <a:ea typeface="Roboto"/>
                <a:sym typeface="Roboto"/>
              </a:rPr>
              <a:t>Configuração como confiança mínima e máximo de objetos (</a:t>
            </a:r>
            <a:r>
              <a:rPr lang="pt-BR" sz="1800" dirty="0" err="1">
                <a:solidFill>
                  <a:srgbClr val="94A2AC"/>
                </a:solidFill>
                <a:latin typeface="Roboto"/>
                <a:ea typeface="Roboto"/>
                <a:sym typeface="Roboto"/>
              </a:rPr>
              <a:t>labels</a:t>
            </a:r>
            <a:r>
              <a:rPr lang="pt-BR" sz="1800" dirty="0">
                <a:solidFill>
                  <a:srgbClr val="94A2AC"/>
                </a:solidFill>
                <a:latin typeface="Roboto"/>
                <a:ea typeface="Roboto"/>
                <a:sym typeface="Roboto"/>
              </a:rPr>
              <a:t>) podem ser configurados.</a:t>
            </a:r>
            <a:endParaRPr sz="1200" dirty="0"/>
          </a:p>
        </p:txBody>
      </p:sp>
      <p:sp>
        <p:nvSpPr>
          <p:cNvPr id="2" name="Google Shape;422;p23">
            <a:extLst>
              <a:ext uri="{FF2B5EF4-FFF2-40B4-BE49-F238E27FC236}">
                <a16:creationId xmlns:a16="http://schemas.microsoft.com/office/drawing/2014/main" id="{7EAFFE9E-A9B1-A218-AA3A-DBC178AE320C}"/>
              </a:ext>
            </a:extLst>
          </p:cNvPr>
          <p:cNvSpPr/>
          <p:nvPr/>
        </p:nvSpPr>
        <p:spPr>
          <a:xfrm>
            <a:off x="412750" y="1770330"/>
            <a:ext cx="6246440" cy="483209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pt-BR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# arquivo de imagem para análise</a:t>
            </a:r>
          </a:p>
          <a:p>
            <a:r>
              <a:rPr lang="pt-BR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file_name</a:t>
            </a:r>
            <a:r>
              <a:rPr lang="pt-BR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 = "aula-1-plataforma-aws/imagens/michel-friends.jpg"</a:t>
            </a:r>
          </a:p>
          <a:p>
            <a:endParaRPr lang="pt-BR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Roboto"/>
            </a:endParaRPr>
          </a:p>
          <a:p>
            <a:r>
              <a:rPr lang="pt-BR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# conversão da imagem em binário</a:t>
            </a:r>
          </a:p>
          <a:p>
            <a:r>
              <a:rPr lang="pt-BR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with</a:t>
            </a:r>
            <a:r>
              <a:rPr lang="pt-BR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 open(</a:t>
            </a:r>
            <a:r>
              <a:rPr lang="pt-BR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file_name</a:t>
            </a:r>
            <a:r>
              <a:rPr lang="pt-BR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, "</a:t>
            </a:r>
            <a:r>
              <a:rPr lang="pt-BR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rb</a:t>
            </a:r>
            <a:r>
              <a:rPr lang="pt-BR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") as file:</a:t>
            </a:r>
          </a:p>
          <a:p>
            <a:r>
              <a:rPr lang="pt-BR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  </a:t>
            </a:r>
            <a:r>
              <a:rPr lang="pt-BR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img_file</a:t>
            </a:r>
            <a:r>
              <a:rPr lang="pt-BR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 = </a:t>
            </a:r>
            <a:r>
              <a:rPr lang="pt-BR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file.read</a:t>
            </a:r>
            <a:r>
              <a:rPr lang="pt-BR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()</a:t>
            </a:r>
          </a:p>
          <a:p>
            <a:r>
              <a:rPr lang="pt-BR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  </a:t>
            </a:r>
            <a:r>
              <a:rPr lang="pt-BR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bytes_file</a:t>
            </a:r>
            <a:r>
              <a:rPr lang="pt-BR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 = </a:t>
            </a:r>
            <a:r>
              <a:rPr lang="pt-BR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bytearray</a:t>
            </a:r>
            <a:r>
              <a:rPr lang="pt-BR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(</a:t>
            </a:r>
            <a:r>
              <a:rPr lang="pt-BR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img_file</a:t>
            </a:r>
            <a:r>
              <a:rPr lang="pt-BR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)</a:t>
            </a:r>
          </a:p>
          <a:p>
            <a:endParaRPr lang="pt-BR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Roboto"/>
            </a:endParaRPr>
          </a:p>
          <a:p>
            <a:r>
              <a:rPr lang="pt-BR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# abrindo uma sessão</a:t>
            </a:r>
          </a:p>
          <a:p>
            <a:r>
              <a:rPr lang="pt-BR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session</a:t>
            </a:r>
            <a:r>
              <a:rPr lang="pt-BR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 = boto3.Session(</a:t>
            </a:r>
            <a:r>
              <a:rPr lang="pt-BR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aws_access_key_id</a:t>
            </a:r>
            <a:r>
              <a:rPr lang="pt-BR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=ACCESS_ID, </a:t>
            </a:r>
            <a:r>
              <a:rPr lang="pt-BR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aws_secret_access_key</a:t>
            </a:r>
            <a:r>
              <a:rPr lang="pt-BR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= ACCESS_KEY)</a:t>
            </a:r>
          </a:p>
          <a:p>
            <a:endParaRPr lang="pt-BR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Roboto"/>
            </a:endParaRPr>
          </a:p>
          <a:p>
            <a:r>
              <a:rPr lang="pt-BR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# criando um cliente</a:t>
            </a:r>
          </a:p>
          <a:p>
            <a:r>
              <a:rPr lang="pt-BR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client</a:t>
            </a:r>
            <a:r>
              <a:rPr lang="pt-BR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 = </a:t>
            </a:r>
            <a:r>
              <a:rPr lang="pt-BR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session.client</a:t>
            </a:r>
            <a:r>
              <a:rPr lang="pt-BR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("</a:t>
            </a:r>
            <a:r>
              <a:rPr lang="pt-BR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rekognition</a:t>
            </a:r>
            <a:r>
              <a:rPr lang="pt-BR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", </a:t>
            </a:r>
            <a:r>
              <a:rPr lang="pt-BR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region_name</a:t>
            </a:r>
            <a:r>
              <a:rPr lang="pt-BR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=</a:t>
            </a:r>
            <a:r>
              <a:rPr lang="pt-BR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region</a:t>
            </a:r>
            <a:r>
              <a:rPr lang="pt-BR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)</a:t>
            </a:r>
          </a:p>
          <a:p>
            <a:endParaRPr lang="pt-BR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Roboto"/>
            </a:endParaRPr>
          </a:p>
          <a:p>
            <a:r>
              <a:rPr lang="pt-BR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# requisição para o descritor de cena</a:t>
            </a:r>
          </a:p>
          <a:p>
            <a:r>
              <a:rPr lang="pt-BR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response = </a:t>
            </a:r>
            <a:r>
              <a:rPr lang="pt-BR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client.detect_labels</a:t>
            </a:r>
            <a:r>
              <a:rPr lang="pt-BR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(</a:t>
            </a:r>
          </a:p>
          <a:p>
            <a:r>
              <a:rPr lang="pt-BR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    </a:t>
            </a:r>
            <a:r>
              <a:rPr lang="pt-BR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Image</a:t>
            </a:r>
            <a:r>
              <a:rPr lang="pt-BR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={'Bytes': </a:t>
            </a:r>
            <a:r>
              <a:rPr lang="pt-BR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bytes_file</a:t>
            </a:r>
            <a:r>
              <a:rPr lang="pt-BR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},</a:t>
            </a:r>
          </a:p>
          <a:p>
            <a:r>
              <a:rPr lang="pt-BR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    </a:t>
            </a:r>
            <a:r>
              <a:rPr lang="pt-BR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MaxLabels</a:t>
            </a:r>
            <a:r>
              <a:rPr lang="pt-BR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=10, # Número máximo de rótulos retornados</a:t>
            </a:r>
          </a:p>
          <a:p>
            <a:r>
              <a:rPr lang="pt-BR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    </a:t>
            </a:r>
            <a:r>
              <a:rPr lang="pt-BR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MinConfidence</a:t>
            </a:r>
            <a:r>
              <a:rPr lang="pt-BR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=70 # Confiança mínima necessária para considerar um rótulo</a:t>
            </a:r>
          </a:p>
          <a:p>
            <a:r>
              <a:rPr lang="pt-BR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)</a:t>
            </a:r>
            <a:endParaRPr lang="pt-BR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C2E11195-7B79-DA22-88D2-4380EC9A7201}"/>
              </a:ext>
            </a:extLst>
          </p:cNvPr>
          <p:cNvSpPr txBox="1"/>
          <p:nvPr/>
        </p:nvSpPr>
        <p:spPr>
          <a:xfrm>
            <a:off x="6802810" y="1767191"/>
            <a:ext cx="4976440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latin typeface="Roboto" panose="02000000000000000000" pitchFamily="2" charset="0"/>
                <a:ea typeface="Roboto" panose="02000000000000000000" pitchFamily="2" charset="0"/>
              </a:rPr>
              <a:t>{</a:t>
            </a:r>
            <a:r>
              <a:rPr lang="pt-BR" dirty="0">
                <a:solidFill>
                  <a:srgbClr val="E0375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'</a:t>
            </a:r>
            <a:r>
              <a:rPr lang="pt-BR" dirty="0" err="1">
                <a:solidFill>
                  <a:srgbClr val="E0375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Labels</a:t>
            </a:r>
            <a:r>
              <a:rPr lang="pt-BR" dirty="0">
                <a:latin typeface="Roboto" panose="02000000000000000000" pitchFamily="2" charset="0"/>
                <a:ea typeface="Roboto" panose="02000000000000000000" pitchFamily="2" charset="0"/>
              </a:rPr>
              <a:t>': [{'</a:t>
            </a:r>
            <a:r>
              <a:rPr lang="pt-BR" dirty="0" err="1">
                <a:latin typeface="Roboto" panose="02000000000000000000" pitchFamily="2" charset="0"/>
                <a:ea typeface="Roboto" panose="02000000000000000000" pitchFamily="2" charset="0"/>
              </a:rPr>
              <a:t>Name</a:t>
            </a:r>
            <a:r>
              <a:rPr lang="pt-BR" dirty="0">
                <a:latin typeface="Roboto" panose="02000000000000000000" pitchFamily="2" charset="0"/>
                <a:ea typeface="Roboto" panose="02000000000000000000" pitchFamily="2" charset="0"/>
              </a:rPr>
              <a:t>': </a:t>
            </a:r>
            <a:r>
              <a:rPr lang="pt-BR" dirty="0">
                <a:solidFill>
                  <a:srgbClr val="E0375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'</a:t>
            </a:r>
            <a:r>
              <a:rPr lang="pt-BR" dirty="0" err="1">
                <a:solidFill>
                  <a:srgbClr val="E0375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Urban</a:t>
            </a:r>
            <a:r>
              <a:rPr lang="pt-BR" dirty="0">
                <a:latin typeface="Roboto" panose="02000000000000000000" pitchFamily="2" charset="0"/>
                <a:ea typeface="Roboto" panose="02000000000000000000" pitchFamily="2" charset="0"/>
              </a:rPr>
              <a:t>',</a:t>
            </a:r>
          </a:p>
          <a:p>
            <a:r>
              <a:rPr lang="pt-BR" dirty="0">
                <a:latin typeface="Roboto" panose="02000000000000000000" pitchFamily="2" charset="0"/>
                <a:ea typeface="Roboto" panose="02000000000000000000" pitchFamily="2" charset="0"/>
              </a:rPr>
              <a:t>   </a:t>
            </a:r>
            <a:r>
              <a:rPr lang="pt-BR" dirty="0">
                <a:solidFill>
                  <a:srgbClr val="E0375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'</a:t>
            </a:r>
            <a:r>
              <a:rPr lang="pt-BR" dirty="0" err="1">
                <a:solidFill>
                  <a:srgbClr val="E0375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Confidence</a:t>
            </a:r>
            <a:r>
              <a:rPr lang="pt-BR" dirty="0">
                <a:latin typeface="Roboto" panose="02000000000000000000" pitchFamily="2" charset="0"/>
                <a:ea typeface="Roboto" panose="02000000000000000000" pitchFamily="2" charset="0"/>
              </a:rPr>
              <a:t>': 99.98980712890625,</a:t>
            </a:r>
          </a:p>
          <a:p>
            <a:r>
              <a:rPr lang="pt-BR" dirty="0">
                <a:latin typeface="Roboto" panose="02000000000000000000" pitchFamily="2" charset="0"/>
                <a:ea typeface="Roboto" panose="02000000000000000000" pitchFamily="2" charset="0"/>
              </a:rPr>
              <a:t>   '</a:t>
            </a:r>
            <a:r>
              <a:rPr lang="pt-BR" dirty="0" err="1">
                <a:latin typeface="Roboto" panose="02000000000000000000" pitchFamily="2" charset="0"/>
                <a:ea typeface="Roboto" panose="02000000000000000000" pitchFamily="2" charset="0"/>
              </a:rPr>
              <a:t>Instances</a:t>
            </a:r>
            <a:r>
              <a:rPr lang="pt-BR" dirty="0">
                <a:latin typeface="Roboto" panose="02000000000000000000" pitchFamily="2" charset="0"/>
                <a:ea typeface="Roboto" panose="02000000000000000000" pitchFamily="2" charset="0"/>
              </a:rPr>
              <a:t>': [],</a:t>
            </a:r>
          </a:p>
          <a:p>
            <a:r>
              <a:rPr lang="pt-BR" dirty="0">
                <a:latin typeface="Roboto" panose="02000000000000000000" pitchFamily="2" charset="0"/>
                <a:ea typeface="Roboto" panose="02000000000000000000" pitchFamily="2" charset="0"/>
              </a:rPr>
              <a:t>   '</a:t>
            </a:r>
            <a:r>
              <a:rPr lang="pt-BR" dirty="0" err="1">
                <a:latin typeface="Roboto" panose="02000000000000000000" pitchFamily="2" charset="0"/>
                <a:ea typeface="Roboto" panose="02000000000000000000" pitchFamily="2" charset="0"/>
              </a:rPr>
              <a:t>Parents</a:t>
            </a:r>
            <a:r>
              <a:rPr lang="pt-BR" dirty="0">
                <a:latin typeface="Roboto" panose="02000000000000000000" pitchFamily="2" charset="0"/>
                <a:ea typeface="Roboto" panose="02000000000000000000" pitchFamily="2" charset="0"/>
              </a:rPr>
              <a:t>': [],</a:t>
            </a:r>
          </a:p>
          <a:p>
            <a:r>
              <a:rPr lang="pt-BR" dirty="0">
                <a:latin typeface="Roboto" panose="02000000000000000000" pitchFamily="2" charset="0"/>
                <a:ea typeface="Roboto" panose="02000000000000000000" pitchFamily="2" charset="0"/>
              </a:rPr>
              <a:t>   '</a:t>
            </a:r>
            <a:r>
              <a:rPr lang="pt-BR" dirty="0" err="1">
                <a:latin typeface="Roboto" panose="02000000000000000000" pitchFamily="2" charset="0"/>
                <a:ea typeface="Roboto" panose="02000000000000000000" pitchFamily="2" charset="0"/>
              </a:rPr>
              <a:t>Aliases</a:t>
            </a:r>
            <a:r>
              <a:rPr lang="pt-BR" dirty="0">
                <a:latin typeface="Roboto" panose="02000000000000000000" pitchFamily="2" charset="0"/>
                <a:ea typeface="Roboto" panose="02000000000000000000" pitchFamily="2" charset="0"/>
              </a:rPr>
              <a:t>': [],</a:t>
            </a:r>
          </a:p>
          <a:p>
            <a:r>
              <a:rPr lang="pt-BR" dirty="0">
                <a:latin typeface="Roboto" panose="02000000000000000000" pitchFamily="2" charset="0"/>
                <a:ea typeface="Roboto" panose="02000000000000000000" pitchFamily="2" charset="0"/>
              </a:rPr>
              <a:t>   '</a:t>
            </a:r>
            <a:r>
              <a:rPr lang="pt-BR" dirty="0" err="1">
                <a:latin typeface="Roboto" panose="02000000000000000000" pitchFamily="2" charset="0"/>
                <a:ea typeface="Roboto" panose="02000000000000000000" pitchFamily="2" charset="0"/>
              </a:rPr>
              <a:t>Categories</a:t>
            </a:r>
            <a:r>
              <a:rPr lang="pt-BR" dirty="0">
                <a:latin typeface="Roboto" panose="02000000000000000000" pitchFamily="2" charset="0"/>
                <a:ea typeface="Roboto" panose="02000000000000000000" pitchFamily="2" charset="0"/>
              </a:rPr>
              <a:t>': [{'</a:t>
            </a:r>
            <a:r>
              <a:rPr lang="pt-BR" dirty="0" err="1">
                <a:latin typeface="Roboto" panose="02000000000000000000" pitchFamily="2" charset="0"/>
                <a:ea typeface="Roboto" panose="02000000000000000000" pitchFamily="2" charset="0"/>
              </a:rPr>
              <a:t>Name</a:t>
            </a:r>
            <a:r>
              <a:rPr lang="pt-BR" dirty="0">
                <a:latin typeface="Roboto" panose="02000000000000000000" pitchFamily="2" charset="0"/>
                <a:ea typeface="Roboto" panose="02000000000000000000" pitchFamily="2" charset="0"/>
              </a:rPr>
              <a:t>': '</a:t>
            </a:r>
            <a:r>
              <a:rPr lang="pt-BR" dirty="0" err="1">
                <a:latin typeface="Roboto" panose="02000000000000000000" pitchFamily="2" charset="0"/>
                <a:ea typeface="Roboto" panose="02000000000000000000" pitchFamily="2" charset="0"/>
              </a:rPr>
              <a:t>Colors</a:t>
            </a:r>
            <a:r>
              <a:rPr lang="pt-BR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t-BR" dirty="0" err="1">
                <a:latin typeface="Roboto" panose="02000000000000000000" pitchFamily="2" charset="0"/>
                <a:ea typeface="Roboto" panose="02000000000000000000" pitchFamily="2" charset="0"/>
              </a:rPr>
              <a:t>and</a:t>
            </a:r>
            <a:r>
              <a:rPr lang="pt-BR" dirty="0">
                <a:latin typeface="Roboto" panose="02000000000000000000" pitchFamily="2" charset="0"/>
                <a:ea typeface="Roboto" panose="02000000000000000000" pitchFamily="2" charset="0"/>
              </a:rPr>
              <a:t> Visual </a:t>
            </a:r>
            <a:r>
              <a:rPr lang="pt-BR" dirty="0" err="1">
                <a:latin typeface="Roboto" panose="02000000000000000000" pitchFamily="2" charset="0"/>
                <a:ea typeface="Roboto" panose="02000000000000000000" pitchFamily="2" charset="0"/>
              </a:rPr>
              <a:t>Composition</a:t>
            </a:r>
            <a:r>
              <a:rPr lang="pt-BR" dirty="0">
                <a:latin typeface="Roboto" panose="02000000000000000000" pitchFamily="2" charset="0"/>
                <a:ea typeface="Roboto" panose="02000000000000000000" pitchFamily="2" charset="0"/>
              </a:rPr>
              <a:t>'}]},</a:t>
            </a:r>
          </a:p>
          <a:p>
            <a:r>
              <a:rPr lang="pt-BR" dirty="0">
                <a:latin typeface="Roboto" panose="02000000000000000000" pitchFamily="2" charset="0"/>
                <a:ea typeface="Roboto" panose="02000000000000000000" pitchFamily="2" charset="0"/>
              </a:rPr>
              <a:t>  {'</a:t>
            </a:r>
            <a:r>
              <a:rPr lang="pt-BR" dirty="0" err="1">
                <a:latin typeface="Roboto" panose="02000000000000000000" pitchFamily="2" charset="0"/>
                <a:ea typeface="Roboto" panose="02000000000000000000" pitchFamily="2" charset="0"/>
              </a:rPr>
              <a:t>Name</a:t>
            </a:r>
            <a:r>
              <a:rPr lang="pt-BR" dirty="0">
                <a:latin typeface="Roboto" panose="02000000000000000000" pitchFamily="2" charset="0"/>
                <a:ea typeface="Roboto" panose="02000000000000000000" pitchFamily="2" charset="0"/>
              </a:rPr>
              <a:t>': </a:t>
            </a:r>
            <a:r>
              <a:rPr lang="pt-BR" dirty="0">
                <a:solidFill>
                  <a:srgbClr val="E0375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'</a:t>
            </a:r>
            <a:r>
              <a:rPr lang="pt-BR" dirty="0" err="1">
                <a:solidFill>
                  <a:srgbClr val="E0375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Adult</a:t>
            </a:r>
            <a:r>
              <a:rPr lang="pt-BR" dirty="0">
                <a:latin typeface="Roboto" panose="02000000000000000000" pitchFamily="2" charset="0"/>
                <a:ea typeface="Roboto" panose="02000000000000000000" pitchFamily="2" charset="0"/>
              </a:rPr>
              <a:t>',</a:t>
            </a:r>
          </a:p>
          <a:p>
            <a:r>
              <a:rPr lang="pt-BR" dirty="0">
                <a:latin typeface="Roboto" panose="02000000000000000000" pitchFamily="2" charset="0"/>
                <a:ea typeface="Roboto" panose="02000000000000000000" pitchFamily="2" charset="0"/>
              </a:rPr>
              <a:t>   '</a:t>
            </a:r>
            <a:r>
              <a:rPr lang="pt-BR" dirty="0" err="1">
                <a:latin typeface="Roboto" panose="02000000000000000000" pitchFamily="2" charset="0"/>
                <a:ea typeface="Roboto" panose="02000000000000000000" pitchFamily="2" charset="0"/>
              </a:rPr>
              <a:t>Confidence</a:t>
            </a:r>
            <a:r>
              <a:rPr lang="pt-BR" dirty="0">
                <a:latin typeface="Roboto" panose="02000000000000000000" pitchFamily="2" charset="0"/>
                <a:ea typeface="Roboto" panose="02000000000000000000" pitchFamily="2" charset="0"/>
              </a:rPr>
              <a:t>': 98.67523956298828,</a:t>
            </a:r>
          </a:p>
          <a:p>
            <a:r>
              <a:rPr lang="pt-BR" dirty="0">
                <a:latin typeface="Roboto" panose="02000000000000000000" pitchFamily="2" charset="0"/>
                <a:ea typeface="Roboto" panose="02000000000000000000" pitchFamily="2" charset="0"/>
              </a:rPr>
              <a:t>   '</a:t>
            </a:r>
            <a:r>
              <a:rPr lang="pt-BR" dirty="0" err="1">
                <a:latin typeface="Roboto" panose="02000000000000000000" pitchFamily="2" charset="0"/>
                <a:ea typeface="Roboto" panose="02000000000000000000" pitchFamily="2" charset="0"/>
              </a:rPr>
              <a:t>Instances</a:t>
            </a:r>
            <a:r>
              <a:rPr lang="pt-BR" dirty="0">
                <a:latin typeface="Roboto" panose="02000000000000000000" pitchFamily="2" charset="0"/>
                <a:ea typeface="Roboto" panose="02000000000000000000" pitchFamily="2" charset="0"/>
              </a:rPr>
              <a:t>': [{</a:t>
            </a:r>
            <a:r>
              <a:rPr lang="pt-BR" dirty="0">
                <a:solidFill>
                  <a:srgbClr val="E0375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'</a:t>
            </a:r>
            <a:r>
              <a:rPr lang="pt-BR" dirty="0" err="1">
                <a:solidFill>
                  <a:srgbClr val="E0375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BoundingBox</a:t>
            </a:r>
            <a:r>
              <a:rPr lang="pt-BR" dirty="0">
                <a:latin typeface="Roboto" panose="02000000000000000000" pitchFamily="2" charset="0"/>
                <a:ea typeface="Roboto" panose="02000000000000000000" pitchFamily="2" charset="0"/>
              </a:rPr>
              <a:t>': {'</a:t>
            </a:r>
            <a:r>
              <a:rPr lang="pt-BR" dirty="0" err="1">
                <a:latin typeface="Roboto" panose="02000000000000000000" pitchFamily="2" charset="0"/>
                <a:ea typeface="Roboto" panose="02000000000000000000" pitchFamily="2" charset="0"/>
              </a:rPr>
              <a:t>Width</a:t>
            </a:r>
            <a:r>
              <a:rPr lang="pt-BR" dirty="0">
                <a:latin typeface="Roboto" panose="02000000000000000000" pitchFamily="2" charset="0"/>
                <a:ea typeface="Roboto" panose="02000000000000000000" pitchFamily="2" charset="0"/>
              </a:rPr>
              <a:t>': 0.14372475445270538,</a:t>
            </a:r>
          </a:p>
          <a:p>
            <a:r>
              <a:rPr lang="pt-BR" dirty="0">
                <a:latin typeface="Roboto" panose="02000000000000000000" pitchFamily="2" charset="0"/>
                <a:ea typeface="Roboto" panose="02000000000000000000" pitchFamily="2" charset="0"/>
              </a:rPr>
              <a:t>      '</a:t>
            </a:r>
            <a:r>
              <a:rPr lang="pt-BR" dirty="0" err="1">
                <a:latin typeface="Roboto" panose="02000000000000000000" pitchFamily="2" charset="0"/>
                <a:ea typeface="Roboto" panose="02000000000000000000" pitchFamily="2" charset="0"/>
              </a:rPr>
              <a:t>Height</a:t>
            </a:r>
            <a:r>
              <a:rPr lang="pt-BR" dirty="0">
                <a:latin typeface="Roboto" panose="02000000000000000000" pitchFamily="2" charset="0"/>
                <a:ea typeface="Roboto" panose="02000000000000000000" pitchFamily="2" charset="0"/>
              </a:rPr>
              <a:t>': 0.4697018563747406,</a:t>
            </a:r>
          </a:p>
          <a:p>
            <a:r>
              <a:rPr lang="pt-BR" dirty="0">
                <a:latin typeface="Roboto" panose="02000000000000000000" pitchFamily="2" charset="0"/>
                <a:ea typeface="Roboto" panose="02000000000000000000" pitchFamily="2" charset="0"/>
              </a:rPr>
              <a:t>      '</a:t>
            </a:r>
            <a:r>
              <a:rPr lang="pt-BR" dirty="0" err="1">
                <a:latin typeface="Roboto" panose="02000000000000000000" pitchFamily="2" charset="0"/>
                <a:ea typeface="Roboto" panose="02000000000000000000" pitchFamily="2" charset="0"/>
              </a:rPr>
              <a:t>Left</a:t>
            </a:r>
            <a:r>
              <a:rPr lang="pt-BR" dirty="0">
                <a:latin typeface="Roboto" panose="02000000000000000000" pitchFamily="2" charset="0"/>
                <a:ea typeface="Roboto" panose="02000000000000000000" pitchFamily="2" charset="0"/>
              </a:rPr>
              <a:t>': 0.5793469548225403,</a:t>
            </a:r>
          </a:p>
          <a:p>
            <a:r>
              <a:rPr lang="pt-BR" dirty="0">
                <a:latin typeface="Roboto" panose="02000000000000000000" pitchFamily="2" charset="0"/>
                <a:ea typeface="Roboto" panose="02000000000000000000" pitchFamily="2" charset="0"/>
              </a:rPr>
              <a:t>      'Top': 0.0},</a:t>
            </a:r>
          </a:p>
          <a:p>
            <a:r>
              <a:rPr lang="pt-BR" dirty="0">
                <a:latin typeface="Roboto" panose="02000000000000000000" pitchFamily="2" charset="0"/>
                <a:ea typeface="Roboto" panose="02000000000000000000" pitchFamily="2" charset="0"/>
              </a:rPr>
              <a:t>     '</a:t>
            </a:r>
            <a:r>
              <a:rPr lang="pt-BR" dirty="0" err="1">
                <a:latin typeface="Roboto" panose="02000000000000000000" pitchFamily="2" charset="0"/>
                <a:ea typeface="Roboto" panose="02000000000000000000" pitchFamily="2" charset="0"/>
              </a:rPr>
              <a:t>Confidence</a:t>
            </a:r>
            <a:r>
              <a:rPr lang="pt-BR" dirty="0">
                <a:latin typeface="Roboto" panose="02000000000000000000" pitchFamily="2" charset="0"/>
                <a:ea typeface="Roboto" panose="02000000000000000000" pitchFamily="2" charset="0"/>
              </a:rPr>
              <a:t>': 98.67523956298828},</a:t>
            </a:r>
          </a:p>
          <a:p>
            <a:r>
              <a:rPr lang="pt-BR" dirty="0">
                <a:latin typeface="Roboto" panose="02000000000000000000" pitchFamily="2" charset="0"/>
                <a:ea typeface="Roboto" panose="02000000000000000000" pitchFamily="2" charset="0"/>
              </a:rPr>
              <a:t>    {'</a:t>
            </a:r>
            <a:r>
              <a:rPr lang="pt-BR" dirty="0" err="1">
                <a:latin typeface="Roboto" panose="02000000000000000000" pitchFamily="2" charset="0"/>
                <a:ea typeface="Roboto" panose="02000000000000000000" pitchFamily="2" charset="0"/>
              </a:rPr>
              <a:t>BoundingBox</a:t>
            </a:r>
            <a:r>
              <a:rPr lang="pt-BR" dirty="0">
                <a:latin typeface="Roboto" panose="02000000000000000000" pitchFamily="2" charset="0"/>
                <a:ea typeface="Roboto" panose="02000000000000000000" pitchFamily="2" charset="0"/>
              </a:rPr>
              <a:t>': {'</a:t>
            </a:r>
            <a:r>
              <a:rPr lang="pt-BR" dirty="0" err="1">
                <a:latin typeface="Roboto" panose="02000000000000000000" pitchFamily="2" charset="0"/>
                <a:ea typeface="Roboto" panose="02000000000000000000" pitchFamily="2" charset="0"/>
              </a:rPr>
              <a:t>Width</a:t>
            </a:r>
            <a:r>
              <a:rPr lang="pt-BR" dirty="0">
                <a:latin typeface="Roboto" panose="02000000000000000000" pitchFamily="2" charset="0"/>
                <a:ea typeface="Roboto" panose="02000000000000000000" pitchFamily="2" charset="0"/>
              </a:rPr>
              <a:t>': 0.2395206093788147,</a:t>
            </a:r>
          </a:p>
          <a:p>
            <a:r>
              <a:rPr lang="pt-BR" dirty="0">
                <a:latin typeface="Roboto" panose="02000000000000000000" pitchFamily="2" charset="0"/>
                <a:ea typeface="Roboto" panose="02000000000000000000" pitchFamily="2" charset="0"/>
              </a:rPr>
              <a:t>      '</a:t>
            </a:r>
            <a:r>
              <a:rPr lang="pt-BR" dirty="0" err="1">
                <a:latin typeface="Roboto" panose="02000000000000000000" pitchFamily="2" charset="0"/>
                <a:ea typeface="Roboto" panose="02000000000000000000" pitchFamily="2" charset="0"/>
              </a:rPr>
              <a:t>Height</a:t>
            </a:r>
            <a:r>
              <a:rPr lang="pt-BR" dirty="0">
                <a:latin typeface="Roboto" panose="02000000000000000000" pitchFamily="2" charset="0"/>
                <a:ea typeface="Roboto" panose="02000000000000000000" pitchFamily="2" charset="0"/>
              </a:rPr>
              <a:t>': 0.8204092383384705,</a:t>
            </a:r>
          </a:p>
          <a:p>
            <a:r>
              <a:rPr lang="pt-BR" dirty="0">
                <a:latin typeface="Roboto" panose="02000000000000000000" pitchFamily="2" charset="0"/>
                <a:ea typeface="Roboto" panose="02000000000000000000" pitchFamily="2" charset="0"/>
              </a:rPr>
              <a:t>      '</a:t>
            </a:r>
            <a:r>
              <a:rPr lang="pt-BR" dirty="0" err="1">
                <a:latin typeface="Roboto" panose="02000000000000000000" pitchFamily="2" charset="0"/>
                <a:ea typeface="Roboto" panose="02000000000000000000" pitchFamily="2" charset="0"/>
              </a:rPr>
              <a:t>Left</a:t>
            </a:r>
            <a:r>
              <a:rPr lang="pt-BR" dirty="0">
                <a:latin typeface="Roboto" panose="02000000000000000000" pitchFamily="2" charset="0"/>
                <a:ea typeface="Roboto" panose="02000000000000000000" pitchFamily="2" charset="0"/>
              </a:rPr>
              <a:t>': 0.1193152666091919,</a:t>
            </a:r>
          </a:p>
          <a:p>
            <a:r>
              <a:rPr lang="pt-BR" dirty="0">
                <a:latin typeface="Roboto" panose="02000000000000000000" pitchFamily="2" charset="0"/>
                <a:ea typeface="Roboto" panose="02000000000000000000" pitchFamily="2" charset="0"/>
              </a:rPr>
              <a:t>      'Top': 0.17959074676036835},</a:t>
            </a:r>
          </a:p>
          <a:p>
            <a:r>
              <a:rPr lang="pt-BR" dirty="0">
                <a:latin typeface="Roboto" panose="02000000000000000000" pitchFamily="2" charset="0"/>
                <a:ea typeface="Roboto" panose="02000000000000000000" pitchFamily="2" charset="0"/>
              </a:rPr>
              <a:t>     '</a:t>
            </a:r>
            <a:r>
              <a:rPr lang="pt-BR" dirty="0" err="1">
                <a:latin typeface="Roboto" panose="02000000000000000000" pitchFamily="2" charset="0"/>
                <a:ea typeface="Roboto" panose="02000000000000000000" pitchFamily="2" charset="0"/>
              </a:rPr>
              <a:t>Confidence</a:t>
            </a:r>
            <a:r>
              <a:rPr lang="pt-BR" dirty="0">
                <a:latin typeface="Roboto" panose="02000000000000000000" pitchFamily="2" charset="0"/>
                <a:ea typeface="Roboto" panose="02000000000000000000" pitchFamily="2" charset="0"/>
              </a:rPr>
              <a:t>': 98.20369720458984},</a:t>
            </a:r>
          </a:p>
          <a:p>
            <a:r>
              <a:rPr lang="pt-BR" dirty="0">
                <a:latin typeface="Roboto" panose="02000000000000000000" pitchFamily="2" charset="0"/>
                <a:ea typeface="Roboto" panose="02000000000000000000" pitchFamily="2" charset="0"/>
              </a:rPr>
              <a:t>    ...</a:t>
            </a:r>
          </a:p>
        </p:txBody>
      </p:sp>
      <p:sp>
        <p:nvSpPr>
          <p:cNvPr id="8" name="Google Shape;308;p14">
            <a:extLst>
              <a:ext uri="{FF2B5EF4-FFF2-40B4-BE49-F238E27FC236}">
                <a16:creationId xmlns:a16="http://schemas.microsoft.com/office/drawing/2014/main" id="{1BA32BAB-225A-F236-9620-FA4BD0BE5836}"/>
              </a:ext>
            </a:extLst>
          </p:cNvPr>
          <p:cNvSpPr/>
          <p:nvPr/>
        </p:nvSpPr>
        <p:spPr>
          <a:xfrm>
            <a:off x="6993086" y="6057900"/>
            <a:ext cx="4786164" cy="544522"/>
          </a:xfrm>
          <a:prstGeom prst="rect">
            <a:avLst/>
          </a:prstGeom>
          <a:solidFill>
            <a:srgbClr val="E0375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Alguns </a:t>
            </a:r>
            <a:r>
              <a:rPr lang="pt-BR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labels</a:t>
            </a:r>
            <a:r>
              <a:rPr lang="pt-BR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retornam caixas delimitadoras na imagem.</a:t>
            </a:r>
            <a:endParaRPr lang="pt-BR" sz="1200" dirty="0"/>
          </a:p>
        </p:txBody>
      </p:sp>
    </p:spTree>
    <p:extLst>
      <p:ext uri="{BB962C8B-B14F-4D97-AF65-F5344CB8AC3E}">
        <p14:creationId xmlns:p14="http://schemas.microsoft.com/office/powerpoint/2010/main" val="20898390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22"/>
          <p:cNvSpPr txBox="1">
            <a:spLocks noGrp="1"/>
          </p:cNvSpPr>
          <p:nvPr>
            <p:ph type="title"/>
          </p:nvPr>
        </p:nvSpPr>
        <p:spPr>
          <a:xfrm>
            <a:off x="280416" y="268225"/>
            <a:ext cx="10515600" cy="573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800"/>
              <a:buFont typeface="Roboto"/>
              <a:buNone/>
            </a:pPr>
            <a:r>
              <a:rPr lang="pt-BR" sz="2800" dirty="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AMAZON REKOGNITION: </a:t>
            </a:r>
            <a:r>
              <a:rPr lang="pt-BR" sz="2800" b="1" dirty="0">
                <a:solidFill>
                  <a:srgbClr val="E0375F"/>
                </a:solidFill>
                <a:latin typeface="Roboto"/>
                <a:ea typeface="Roboto"/>
                <a:cs typeface="Roboto"/>
                <a:sym typeface="Roboto"/>
              </a:rPr>
              <a:t>DESCRITOR</a:t>
            </a:r>
            <a:endParaRPr sz="2800" dirty="0">
              <a:solidFill>
                <a:srgbClr val="E0375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1" name="Google Shape;411;p22"/>
          <p:cNvSpPr txBox="1"/>
          <p:nvPr/>
        </p:nvSpPr>
        <p:spPr>
          <a:xfrm>
            <a:off x="323850" y="981075"/>
            <a:ext cx="11563350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000"/>
              <a:buFont typeface="Arial"/>
              <a:buNone/>
            </a:pPr>
            <a:r>
              <a:rPr lang="pt-BR" sz="2000" dirty="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Plotando as caixas delimitadoras e suas respectivas classes (ou </a:t>
            </a:r>
            <a:r>
              <a:rPr lang="pt-BR" sz="2000" dirty="0" err="1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labels</a:t>
            </a:r>
            <a:r>
              <a:rPr lang="pt-BR" sz="2000" dirty="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) indicam onde as detecções foram realizadas na imagem.</a:t>
            </a:r>
            <a:endParaRPr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E5F33E5-8C32-472D-3C90-989888999A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691" y="1868108"/>
            <a:ext cx="10780062" cy="4795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6812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22"/>
          <p:cNvSpPr txBox="1">
            <a:spLocks noGrp="1"/>
          </p:cNvSpPr>
          <p:nvPr>
            <p:ph type="title"/>
          </p:nvPr>
        </p:nvSpPr>
        <p:spPr>
          <a:xfrm>
            <a:off x="280416" y="268225"/>
            <a:ext cx="10515600" cy="573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800"/>
              <a:buFont typeface="Roboto"/>
              <a:buNone/>
            </a:pPr>
            <a:r>
              <a:rPr lang="pt-BR" sz="2800" dirty="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AMAZON REKOGNITION: </a:t>
            </a:r>
            <a:r>
              <a:rPr lang="pt-BR" sz="2800" b="1" dirty="0">
                <a:solidFill>
                  <a:srgbClr val="E0375F"/>
                </a:solidFill>
                <a:latin typeface="Roboto"/>
                <a:ea typeface="Roboto"/>
                <a:cs typeface="Roboto"/>
                <a:sym typeface="Roboto"/>
              </a:rPr>
              <a:t>ANÁLISE FACIAL</a:t>
            </a:r>
            <a:endParaRPr sz="2800" dirty="0">
              <a:solidFill>
                <a:srgbClr val="E0375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1" name="Google Shape;411;p22"/>
          <p:cNvSpPr txBox="1"/>
          <p:nvPr/>
        </p:nvSpPr>
        <p:spPr>
          <a:xfrm>
            <a:off x="280416" y="1316612"/>
            <a:ext cx="2905911" cy="48012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000"/>
              <a:buFont typeface="Arial"/>
              <a:buNone/>
            </a:pPr>
            <a:r>
              <a:rPr lang="pt-BR" sz="1800" dirty="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Podemos predizer informações com base em estimativas do rosto, incluindo categorizações e posicionamento geram na imagem:</a:t>
            </a: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000"/>
              <a:buFont typeface="Arial"/>
              <a:buNone/>
            </a:pPr>
            <a:endParaRPr lang="pt-BR" sz="1800" dirty="0">
              <a:solidFill>
                <a:srgbClr val="94A2AC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42900" marR="0" lvl="0" indent="-342900" rtl="0"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000"/>
              <a:buFont typeface="Arial" panose="020B0604020202020204" pitchFamily="34" charset="0"/>
              <a:buChar char="•"/>
            </a:pPr>
            <a:r>
              <a:rPr lang="pt-BR" sz="1800" dirty="0">
                <a:solidFill>
                  <a:srgbClr val="E0375F"/>
                </a:solidFill>
                <a:latin typeface="Roboto"/>
                <a:ea typeface="Roboto"/>
                <a:cs typeface="Roboto"/>
                <a:sym typeface="Roboto"/>
              </a:rPr>
              <a:t>Gênero</a:t>
            </a:r>
          </a:p>
          <a:p>
            <a:pPr marL="342900" marR="0" lvl="0" indent="-342900" rtl="0"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000"/>
              <a:buFont typeface="Arial" panose="020B0604020202020204" pitchFamily="34" charset="0"/>
              <a:buChar char="•"/>
            </a:pPr>
            <a:r>
              <a:rPr lang="pt-BR" sz="1800" dirty="0">
                <a:solidFill>
                  <a:srgbClr val="E0375F"/>
                </a:solidFill>
                <a:latin typeface="Roboto"/>
                <a:ea typeface="Roboto"/>
                <a:cs typeface="Roboto"/>
                <a:sym typeface="Roboto"/>
              </a:rPr>
              <a:t>Idade</a:t>
            </a:r>
          </a:p>
          <a:p>
            <a:pPr marL="342900" marR="0" lvl="0" indent="-342900" rtl="0"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000"/>
              <a:buFont typeface="Arial" panose="020B0604020202020204" pitchFamily="34" charset="0"/>
              <a:buChar char="•"/>
            </a:pPr>
            <a:r>
              <a:rPr lang="pt-BR" sz="1800" dirty="0">
                <a:solidFill>
                  <a:srgbClr val="E0375F"/>
                </a:solidFill>
                <a:latin typeface="Roboto"/>
                <a:ea typeface="Roboto"/>
                <a:cs typeface="Roboto"/>
                <a:sym typeface="Roboto"/>
              </a:rPr>
              <a:t>Emoção</a:t>
            </a:r>
          </a:p>
          <a:p>
            <a:pPr marL="342900" marR="0" lvl="0" indent="-342900" rtl="0"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000"/>
              <a:buFont typeface="Arial" panose="020B0604020202020204" pitchFamily="34" charset="0"/>
              <a:buChar char="•"/>
            </a:pPr>
            <a:r>
              <a:rPr lang="pt-BR" sz="1800" dirty="0">
                <a:solidFill>
                  <a:srgbClr val="E0375F"/>
                </a:solidFill>
                <a:latin typeface="Roboto"/>
                <a:ea typeface="Roboto"/>
                <a:cs typeface="Roboto"/>
                <a:sym typeface="Roboto"/>
              </a:rPr>
              <a:t>Pelos na face (barba, bigode, etc.)</a:t>
            </a:r>
          </a:p>
          <a:p>
            <a:pPr marL="342900" marR="0" lvl="0" indent="-342900" rtl="0"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000"/>
              <a:buFont typeface="Arial" panose="020B0604020202020204" pitchFamily="34" charset="0"/>
              <a:buChar char="•"/>
            </a:pPr>
            <a:r>
              <a:rPr lang="pt-BR" sz="1800" dirty="0">
                <a:solidFill>
                  <a:srgbClr val="E0375F"/>
                </a:solidFill>
                <a:latin typeface="Roboto"/>
                <a:ea typeface="Roboto"/>
                <a:cs typeface="Roboto"/>
                <a:sym typeface="Roboto"/>
              </a:rPr>
              <a:t>Olhos (abertos, fechados, direção)</a:t>
            </a:r>
          </a:p>
          <a:p>
            <a:pPr marL="342900" marR="0" lvl="0" indent="-342900" rtl="0"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000"/>
              <a:buFont typeface="Arial" panose="020B0604020202020204" pitchFamily="34" charset="0"/>
              <a:buChar char="•"/>
            </a:pPr>
            <a:r>
              <a:rPr lang="pt-BR" sz="1800" dirty="0">
                <a:solidFill>
                  <a:srgbClr val="E0375F"/>
                </a:solidFill>
                <a:latin typeface="Roboto"/>
                <a:ea typeface="Roboto"/>
                <a:cs typeface="Roboto"/>
                <a:sym typeface="Roboto"/>
              </a:rPr>
              <a:t>Pupilas</a:t>
            </a:r>
          </a:p>
          <a:p>
            <a:pPr marL="342900" marR="0" lvl="0" indent="-342900" rtl="0"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000"/>
              <a:buFont typeface="Arial" panose="020B0604020202020204" pitchFamily="34" charset="0"/>
              <a:buChar char="•"/>
            </a:pPr>
            <a:r>
              <a:rPr lang="pt-BR" sz="1800" dirty="0">
                <a:solidFill>
                  <a:srgbClr val="E0375F"/>
                </a:solidFill>
                <a:latin typeface="Roboto"/>
                <a:ea typeface="Roboto"/>
                <a:cs typeface="Roboto"/>
                <a:sym typeface="Roboto"/>
              </a:rPr>
              <a:t>Nariz</a:t>
            </a:r>
          </a:p>
          <a:p>
            <a:pPr marL="342900" marR="0" lvl="0" indent="-342900" rtl="0"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000"/>
              <a:buFont typeface="Arial" panose="020B0604020202020204" pitchFamily="34" charset="0"/>
              <a:buChar char="•"/>
            </a:pPr>
            <a:r>
              <a:rPr lang="pt-BR" sz="1800" dirty="0">
                <a:solidFill>
                  <a:srgbClr val="E0375F"/>
                </a:solidFill>
                <a:latin typeface="Roboto"/>
                <a:ea typeface="Roboto"/>
                <a:cs typeface="Roboto"/>
                <a:sym typeface="Roboto"/>
              </a:rPr>
              <a:t>Abertura da boca</a:t>
            </a:r>
            <a:endParaRPr sz="1200" dirty="0">
              <a:solidFill>
                <a:srgbClr val="E0375F"/>
              </a:solidFill>
            </a:endParaRP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0A603E25-B654-4E84-E7A2-74CB758313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839" b="-1"/>
          <a:stretch/>
        </p:blipFill>
        <p:spPr bwMode="auto">
          <a:xfrm>
            <a:off x="3354082" y="1124126"/>
            <a:ext cx="8514068" cy="5186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80904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22"/>
          <p:cNvSpPr txBox="1">
            <a:spLocks noGrp="1"/>
          </p:cNvSpPr>
          <p:nvPr>
            <p:ph type="title"/>
          </p:nvPr>
        </p:nvSpPr>
        <p:spPr>
          <a:xfrm>
            <a:off x="280416" y="268225"/>
            <a:ext cx="10515600" cy="573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800"/>
              <a:buFont typeface="Roboto"/>
              <a:buNone/>
            </a:pPr>
            <a:r>
              <a:rPr lang="pt-BR" sz="2800" dirty="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AMAZON REKOGNITION: </a:t>
            </a:r>
            <a:r>
              <a:rPr lang="pt-BR" sz="2800" b="1" dirty="0">
                <a:solidFill>
                  <a:srgbClr val="E0375F"/>
                </a:solidFill>
                <a:latin typeface="Roboto"/>
                <a:ea typeface="Roboto"/>
                <a:cs typeface="Roboto"/>
                <a:sym typeface="Roboto"/>
              </a:rPr>
              <a:t>ANÁLISE FACIAL</a:t>
            </a:r>
            <a:endParaRPr sz="2800" dirty="0">
              <a:solidFill>
                <a:srgbClr val="E0375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Google Shape;411;p22">
            <a:extLst>
              <a:ext uri="{FF2B5EF4-FFF2-40B4-BE49-F238E27FC236}">
                <a16:creationId xmlns:a16="http://schemas.microsoft.com/office/drawing/2014/main" id="{1AB7F78F-33A5-DBC1-3B46-271B629C7B57}"/>
              </a:ext>
            </a:extLst>
          </p:cNvPr>
          <p:cNvSpPr txBox="1"/>
          <p:nvPr/>
        </p:nvSpPr>
        <p:spPr>
          <a:xfrm>
            <a:off x="323850" y="981075"/>
            <a:ext cx="11563350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000"/>
              <a:buFont typeface="Arial"/>
              <a:buNone/>
            </a:pPr>
            <a:r>
              <a:rPr lang="pt-BR" sz="1800" dirty="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A forma de requisitar a API para análise facial segue o mesmo padrão da chamada anterior.</a:t>
            </a: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000"/>
              <a:buFont typeface="Arial"/>
              <a:buNone/>
            </a:pPr>
            <a:r>
              <a:rPr lang="pt-BR" sz="1800" dirty="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As informações da face como o enquadramento, sentimento, gênero, idade estimada e marcos faciais são retornadas para cada face detectada.</a:t>
            </a:r>
            <a:endParaRPr sz="1200" dirty="0"/>
          </a:p>
        </p:txBody>
      </p:sp>
      <p:sp>
        <p:nvSpPr>
          <p:cNvPr id="3" name="Google Shape;422;p23">
            <a:extLst>
              <a:ext uri="{FF2B5EF4-FFF2-40B4-BE49-F238E27FC236}">
                <a16:creationId xmlns:a16="http://schemas.microsoft.com/office/drawing/2014/main" id="{BC3B7359-273A-944E-74A0-099E759403E0}"/>
              </a:ext>
            </a:extLst>
          </p:cNvPr>
          <p:cNvSpPr/>
          <p:nvPr/>
        </p:nvSpPr>
        <p:spPr>
          <a:xfrm>
            <a:off x="368300" y="1961514"/>
            <a:ext cx="6246440" cy="45410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/>
          <a:p>
            <a:r>
              <a:rPr lang="pt-BR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# nome do arquivo</a:t>
            </a:r>
          </a:p>
          <a:p>
            <a:r>
              <a:rPr lang="pt-BR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file_name</a:t>
            </a:r>
            <a:r>
              <a:rPr lang="pt-BR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 = "aula-1-plataforma-aws/imagens/faces-1.jpg"</a:t>
            </a:r>
          </a:p>
          <a:p>
            <a:endParaRPr lang="pt-BR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Roboto"/>
            </a:endParaRPr>
          </a:p>
          <a:p>
            <a:r>
              <a:rPr lang="pt-BR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# conversão para binário</a:t>
            </a:r>
          </a:p>
          <a:p>
            <a:r>
              <a:rPr lang="pt-BR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with</a:t>
            </a:r>
            <a:r>
              <a:rPr lang="pt-BR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 open(</a:t>
            </a:r>
            <a:r>
              <a:rPr lang="pt-BR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file_name</a:t>
            </a:r>
            <a:r>
              <a:rPr lang="pt-BR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, "</a:t>
            </a:r>
            <a:r>
              <a:rPr lang="pt-BR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rb</a:t>
            </a:r>
            <a:r>
              <a:rPr lang="pt-BR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") as file:</a:t>
            </a:r>
          </a:p>
          <a:p>
            <a:r>
              <a:rPr lang="pt-BR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  </a:t>
            </a:r>
            <a:r>
              <a:rPr lang="pt-BR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img_file</a:t>
            </a:r>
            <a:r>
              <a:rPr lang="pt-BR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 = </a:t>
            </a:r>
            <a:r>
              <a:rPr lang="pt-BR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file.read</a:t>
            </a:r>
            <a:r>
              <a:rPr lang="pt-BR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()</a:t>
            </a:r>
          </a:p>
          <a:p>
            <a:r>
              <a:rPr lang="pt-BR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  </a:t>
            </a:r>
            <a:r>
              <a:rPr lang="pt-BR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bytes_file</a:t>
            </a:r>
            <a:r>
              <a:rPr lang="pt-BR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 = </a:t>
            </a:r>
            <a:r>
              <a:rPr lang="pt-BR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bytearray</a:t>
            </a:r>
            <a:r>
              <a:rPr lang="pt-BR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(</a:t>
            </a:r>
            <a:r>
              <a:rPr lang="pt-BR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img_file</a:t>
            </a:r>
            <a:r>
              <a:rPr lang="pt-BR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)</a:t>
            </a:r>
          </a:p>
          <a:p>
            <a:endParaRPr lang="pt-BR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Roboto"/>
            </a:endParaRPr>
          </a:p>
          <a:p>
            <a:r>
              <a:rPr lang="pt-BR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# abrindo a sessão</a:t>
            </a:r>
          </a:p>
          <a:p>
            <a:r>
              <a:rPr lang="pt-BR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session</a:t>
            </a:r>
            <a:r>
              <a:rPr lang="pt-BR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 = boto3.Session(</a:t>
            </a:r>
            <a:r>
              <a:rPr lang="pt-BR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aws_access_key_id</a:t>
            </a:r>
            <a:r>
              <a:rPr lang="pt-BR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=ACCESS_ID, </a:t>
            </a:r>
            <a:r>
              <a:rPr lang="pt-BR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aws_secret_access_key</a:t>
            </a:r>
            <a:r>
              <a:rPr lang="pt-BR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= ACCESS_KEY)</a:t>
            </a:r>
          </a:p>
          <a:p>
            <a:endParaRPr lang="pt-BR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Roboto"/>
            </a:endParaRPr>
          </a:p>
          <a:p>
            <a:r>
              <a:rPr lang="pt-BR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# criando o cliente</a:t>
            </a:r>
          </a:p>
          <a:p>
            <a:r>
              <a:rPr lang="pt-BR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client</a:t>
            </a:r>
            <a:r>
              <a:rPr lang="pt-BR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 = </a:t>
            </a:r>
            <a:r>
              <a:rPr lang="pt-BR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session.client</a:t>
            </a:r>
            <a:r>
              <a:rPr lang="pt-BR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("</a:t>
            </a:r>
            <a:r>
              <a:rPr lang="pt-BR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rekognition</a:t>
            </a:r>
            <a:r>
              <a:rPr lang="pt-BR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", </a:t>
            </a:r>
            <a:r>
              <a:rPr lang="pt-BR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region_name</a:t>
            </a:r>
            <a:r>
              <a:rPr lang="pt-BR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=</a:t>
            </a:r>
            <a:r>
              <a:rPr lang="pt-BR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region</a:t>
            </a:r>
            <a:r>
              <a:rPr lang="pt-BR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)</a:t>
            </a:r>
          </a:p>
          <a:p>
            <a:endParaRPr lang="pt-BR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Roboto"/>
            </a:endParaRPr>
          </a:p>
          <a:p>
            <a:r>
              <a:rPr lang="pt-BR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# criando a requisição</a:t>
            </a:r>
          </a:p>
          <a:p>
            <a:r>
              <a:rPr lang="pt-BR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response = </a:t>
            </a:r>
            <a:r>
              <a:rPr lang="pt-BR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client.detect_faces</a:t>
            </a:r>
            <a:r>
              <a:rPr lang="pt-BR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(</a:t>
            </a:r>
          </a:p>
          <a:p>
            <a:r>
              <a:rPr lang="pt-BR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    </a:t>
            </a:r>
            <a:r>
              <a:rPr lang="pt-BR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Image</a:t>
            </a:r>
            <a:r>
              <a:rPr lang="pt-BR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={'Bytes': </a:t>
            </a:r>
            <a:r>
              <a:rPr lang="pt-BR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bytes_file</a:t>
            </a:r>
            <a:r>
              <a:rPr lang="pt-BR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},</a:t>
            </a:r>
          </a:p>
          <a:p>
            <a:r>
              <a:rPr lang="pt-BR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    </a:t>
            </a:r>
            <a:r>
              <a:rPr lang="pt-BR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Attributes</a:t>
            </a:r>
            <a:r>
              <a:rPr lang="pt-BR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=["ALL"]</a:t>
            </a:r>
          </a:p>
          <a:p>
            <a:r>
              <a:rPr lang="pt-BR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)</a:t>
            </a:r>
            <a:endParaRPr lang="pt-BR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8ACDB379-B1D9-ECF0-FE4A-29DD60A64DE7}"/>
              </a:ext>
            </a:extLst>
          </p:cNvPr>
          <p:cNvSpPr txBox="1"/>
          <p:nvPr/>
        </p:nvSpPr>
        <p:spPr>
          <a:xfrm>
            <a:off x="6731000" y="1961514"/>
            <a:ext cx="484505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{</a:t>
            </a:r>
            <a:r>
              <a:rPr lang="pt-BR" sz="1200" b="0" i="0" dirty="0">
                <a:solidFill>
                  <a:srgbClr val="E0375F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</a:t>
            </a:r>
            <a:r>
              <a:rPr lang="pt-BR" sz="1200" b="0" i="0" dirty="0" err="1">
                <a:solidFill>
                  <a:srgbClr val="E0375F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FaceDetails</a:t>
            </a:r>
            <a:r>
              <a:rPr lang="pt-BR" sz="12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': [{</a:t>
            </a:r>
            <a:r>
              <a:rPr lang="pt-BR" sz="1200" b="0" i="0" dirty="0">
                <a:solidFill>
                  <a:srgbClr val="E0375F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</a:t>
            </a:r>
            <a:r>
              <a:rPr lang="pt-BR" sz="1200" b="0" i="0" dirty="0" err="1">
                <a:solidFill>
                  <a:srgbClr val="E0375F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BoundingBox</a:t>
            </a:r>
            <a:r>
              <a:rPr lang="pt-BR" sz="12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': {'</a:t>
            </a:r>
            <a:r>
              <a:rPr lang="pt-BR" sz="1200" b="0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Width</a:t>
            </a:r>
            <a:r>
              <a:rPr lang="pt-BR" sz="12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': 0.20637963712215424, '</a:t>
            </a:r>
            <a:r>
              <a:rPr lang="pt-BR" sz="1200" b="0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Height</a:t>
            </a:r>
            <a:r>
              <a:rPr lang="pt-BR" sz="12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': 0.3756640553474426, '</a:t>
            </a:r>
            <a:r>
              <a:rPr lang="pt-BR" sz="1200" b="0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Left</a:t>
            </a:r>
            <a:r>
              <a:rPr lang="pt-BR" sz="12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': 0.15681588649749756, 'Top': 0.5703257322311401}, </a:t>
            </a:r>
            <a:r>
              <a:rPr lang="pt-BR" sz="1200" b="0" i="0" dirty="0">
                <a:solidFill>
                  <a:srgbClr val="E0375F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</a:t>
            </a:r>
            <a:r>
              <a:rPr lang="pt-BR" sz="1200" b="0" i="0" dirty="0" err="1">
                <a:solidFill>
                  <a:srgbClr val="E0375F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AgeRange</a:t>
            </a:r>
            <a:r>
              <a:rPr lang="pt-BR" sz="12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': {'</a:t>
            </a:r>
            <a:r>
              <a:rPr lang="pt-BR" sz="1200" b="0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Low</a:t>
            </a:r>
            <a:r>
              <a:rPr lang="pt-BR" sz="12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': 27, 'High': 37}, </a:t>
            </a:r>
            <a:r>
              <a:rPr lang="pt-BR" sz="1200" b="0" i="0" dirty="0">
                <a:solidFill>
                  <a:srgbClr val="E0375F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</a:t>
            </a:r>
            <a:r>
              <a:rPr lang="pt-BR" sz="1200" b="0" i="0" dirty="0" err="1">
                <a:solidFill>
                  <a:srgbClr val="E0375F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Smile</a:t>
            </a:r>
            <a:r>
              <a:rPr lang="pt-BR" sz="12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': {'</a:t>
            </a:r>
            <a:r>
              <a:rPr lang="pt-BR" sz="1200" b="0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Value</a:t>
            </a:r>
            <a:r>
              <a:rPr lang="pt-BR" sz="12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': </a:t>
            </a:r>
            <a:r>
              <a:rPr lang="pt-BR" sz="1200" b="0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True</a:t>
            </a:r>
            <a:r>
              <a:rPr lang="pt-BR" sz="12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'</a:t>
            </a:r>
            <a:r>
              <a:rPr lang="pt-BR" sz="1200" b="0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Confidence</a:t>
            </a:r>
            <a:r>
              <a:rPr lang="pt-BR" sz="12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': 78.45015716552734}, </a:t>
            </a:r>
            <a:r>
              <a:rPr lang="pt-BR" sz="1200" b="0" i="0" dirty="0">
                <a:solidFill>
                  <a:srgbClr val="E0375F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</a:t>
            </a:r>
            <a:r>
              <a:rPr lang="pt-BR" sz="1200" b="0" i="0" dirty="0" err="1">
                <a:solidFill>
                  <a:srgbClr val="E0375F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Eyeglasses</a:t>
            </a:r>
            <a:r>
              <a:rPr lang="pt-BR" sz="12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': {'</a:t>
            </a:r>
            <a:r>
              <a:rPr lang="pt-BR" sz="1200" b="0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Value</a:t>
            </a:r>
            <a:r>
              <a:rPr lang="pt-BR" sz="12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': </a:t>
            </a:r>
            <a:r>
              <a:rPr lang="pt-BR" sz="1200" b="0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True</a:t>
            </a:r>
            <a:r>
              <a:rPr lang="pt-BR" sz="12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'</a:t>
            </a:r>
            <a:r>
              <a:rPr lang="pt-BR" sz="1200" b="0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Confidence</a:t>
            </a:r>
            <a:r>
              <a:rPr lang="pt-BR" sz="12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': 99.99114990234375}, </a:t>
            </a:r>
            <a:r>
              <a:rPr lang="pt-BR" sz="1200" b="0" i="0" dirty="0">
                <a:solidFill>
                  <a:srgbClr val="E0375F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</a:t>
            </a:r>
            <a:r>
              <a:rPr lang="pt-BR" sz="1200" b="0" i="0" dirty="0" err="1">
                <a:solidFill>
                  <a:srgbClr val="E0375F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Sunglasses</a:t>
            </a:r>
            <a:r>
              <a:rPr lang="pt-BR" sz="12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': {'</a:t>
            </a:r>
            <a:r>
              <a:rPr lang="pt-BR" sz="1200" b="0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Value</a:t>
            </a:r>
            <a:r>
              <a:rPr lang="pt-BR" sz="12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': False, '</a:t>
            </a:r>
            <a:r>
              <a:rPr lang="pt-BR" sz="1200" b="0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Confidence</a:t>
            </a:r>
            <a:r>
              <a:rPr lang="pt-BR" sz="12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': 99.96205139160156}, </a:t>
            </a:r>
            <a:r>
              <a:rPr lang="pt-BR" sz="1200" b="0" i="0" dirty="0">
                <a:solidFill>
                  <a:srgbClr val="E0375F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</a:t>
            </a:r>
            <a:r>
              <a:rPr lang="pt-BR" sz="1200" b="0" i="0" dirty="0" err="1">
                <a:solidFill>
                  <a:srgbClr val="E0375F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Gender</a:t>
            </a:r>
            <a:r>
              <a:rPr lang="pt-BR" sz="12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': {'</a:t>
            </a:r>
            <a:r>
              <a:rPr lang="pt-BR" sz="1200" b="0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Value</a:t>
            </a:r>
            <a:r>
              <a:rPr lang="pt-BR" sz="12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': 'Male', '</a:t>
            </a:r>
            <a:r>
              <a:rPr lang="pt-BR" sz="1200" b="0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Confidence</a:t>
            </a:r>
            <a:r>
              <a:rPr lang="pt-BR" sz="12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': 99.93952178955078}, </a:t>
            </a:r>
            <a:r>
              <a:rPr lang="pt-BR" sz="1200" b="0" i="0" dirty="0">
                <a:solidFill>
                  <a:srgbClr val="E0375F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'Beard</a:t>
            </a:r>
            <a:r>
              <a:rPr lang="pt-BR" sz="12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': {'</a:t>
            </a:r>
            <a:r>
              <a:rPr lang="pt-BR" sz="1200" b="0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Value</a:t>
            </a:r>
            <a:r>
              <a:rPr lang="pt-BR" sz="12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': </a:t>
            </a:r>
            <a:r>
              <a:rPr lang="pt-BR" sz="1200" b="0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True</a:t>
            </a:r>
            <a:r>
              <a:rPr lang="pt-BR" sz="12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'</a:t>
            </a:r>
            <a:r>
              <a:rPr lang="pt-BR" sz="1200" b="0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Confidence</a:t>
            </a:r>
            <a:r>
              <a:rPr lang="pt-BR" sz="12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': 99.21994018554688}, </a:t>
            </a:r>
            <a:r>
              <a:rPr lang="pt-BR" sz="1200" b="0" i="0" dirty="0">
                <a:solidFill>
                  <a:srgbClr val="E0375F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</a:t>
            </a:r>
            <a:r>
              <a:rPr lang="pt-BR" sz="1200" b="0" i="0" dirty="0" err="1">
                <a:solidFill>
                  <a:srgbClr val="E0375F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Mustache</a:t>
            </a:r>
            <a:r>
              <a:rPr lang="pt-BR" sz="12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': {'</a:t>
            </a:r>
            <a:r>
              <a:rPr lang="pt-BR" sz="1200" b="0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Value</a:t>
            </a:r>
            <a:r>
              <a:rPr lang="pt-BR" sz="12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': False, '</a:t>
            </a:r>
            <a:r>
              <a:rPr lang="pt-BR" sz="1200" b="0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Confidence</a:t>
            </a:r>
            <a:r>
              <a:rPr lang="pt-BR" sz="12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': 86.19662475585938}, </a:t>
            </a:r>
            <a:r>
              <a:rPr lang="pt-BR" sz="1200" b="0" i="0" dirty="0">
                <a:solidFill>
                  <a:srgbClr val="E0375F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</a:t>
            </a:r>
            <a:r>
              <a:rPr lang="pt-BR" sz="1200" b="0" i="0" dirty="0" err="1">
                <a:solidFill>
                  <a:srgbClr val="E0375F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EyesOpen</a:t>
            </a:r>
            <a:r>
              <a:rPr lang="pt-BR" sz="12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': {'</a:t>
            </a:r>
            <a:r>
              <a:rPr lang="pt-BR" sz="1200" b="0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Value</a:t>
            </a:r>
            <a:r>
              <a:rPr lang="pt-BR" sz="12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': </a:t>
            </a:r>
            <a:r>
              <a:rPr lang="pt-BR" sz="1200" b="0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True</a:t>
            </a:r>
            <a:r>
              <a:rPr lang="pt-BR" sz="12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'</a:t>
            </a:r>
            <a:r>
              <a:rPr lang="pt-BR" sz="1200" b="0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Confidence</a:t>
            </a:r>
            <a:r>
              <a:rPr lang="pt-BR" sz="12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': 97.26605987548828}, </a:t>
            </a:r>
            <a:r>
              <a:rPr lang="pt-BR" sz="1200" b="0" i="0" dirty="0">
                <a:solidFill>
                  <a:srgbClr val="E0375F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</a:t>
            </a:r>
            <a:r>
              <a:rPr lang="pt-BR" sz="1200" b="0" i="0" dirty="0" err="1">
                <a:solidFill>
                  <a:srgbClr val="E0375F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MouthOpen</a:t>
            </a:r>
            <a:r>
              <a:rPr lang="pt-BR" sz="12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': {'</a:t>
            </a:r>
            <a:r>
              <a:rPr lang="pt-BR" sz="1200" b="0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Value</a:t>
            </a:r>
            <a:r>
              <a:rPr lang="pt-BR" sz="12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': </a:t>
            </a:r>
            <a:r>
              <a:rPr lang="pt-BR" sz="1200" b="0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True</a:t>
            </a:r>
            <a:r>
              <a:rPr lang="pt-BR" sz="12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'</a:t>
            </a:r>
            <a:r>
              <a:rPr lang="pt-BR" sz="1200" b="0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Confidence</a:t>
            </a:r>
            <a:r>
              <a:rPr lang="pt-BR" sz="12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': 92.33683013916016}, </a:t>
            </a:r>
            <a:r>
              <a:rPr lang="pt-BR" sz="1200" b="0" i="0" dirty="0">
                <a:solidFill>
                  <a:srgbClr val="E0375F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</a:t>
            </a:r>
            <a:r>
              <a:rPr lang="pt-BR" sz="1200" b="0" i="0" dirty="0" err="1">
                <a:solidFill>
                  <a:srgbClr val="E0375F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Emotions</a:t>
            </a:r>
            <a:r>
              <a:rPr lang="pt-BR" sz="12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': [{'</a:t>
            </a:r>
            <a:r>
              <a:rPr lang="pt-BR" sz="1200" b="0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Type</a:t>
            </a:r>
            <a:r>
              <a:rPr lang="pt-BR" sz="12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': 'HAPPY', '</a:t>
            </a:r>
            <a:r>
              <a:rPr lang="pt-BR" sz="1200" b="0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Confidence</a:t>
            </a:r>
            <a:r>
              <a:rPr lang="pt-BR" sz="12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': 80.98323059082031}, {'</a:t>
            </a:r>
            <a:r>
              <a:rPr lang="pt-BR" sz="1200" b="0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Type</a:t>
            </a:r>
            <a:r>
              <a:rPr lang="pt-BR" sz="12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': </a:t>
            </a:r>
            <a:r>
              <a:rPr lang="pt-BR" sz="1200" b="0" i="0" dirty="0">
                <a:solidFill>
                  <a:srgbClr val="E0375F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'SURPRISED</a:t>
            </a:r>
            <a:r>
              <a:rPr lang="pt-BR" sz="12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', '</a:t>
            </a:r>
            <a:r>
              <a:rPr lang="pt-BR" sz="1200" b="0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Confidence</a:t>
            </a:r>
            <a:r>
              <a:rPr lang="pt-BR" sz="12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': 14.667749404907227}, {'</a:t>
            </a:r>
            <a:r>
              <a:rPr lang="pt-BR" sz="1200" b="0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Type</a:t>
            </a:r>
            <a:r>
              <a:rPr lang="pt-BR" sz="12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': </a:t>
            </a:r>
            <a:r>
              <a:rPr lang="pt-BR" sz="1200" b="0" i="0" dirty="0">
                <a:solidFill>
                  <a:srgbClr val="E0375F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'FEAR</a:t>
            </a:r>
            <a:r>
              <a:rPr lang="pt-BR" sz="12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', '</a:t>
            </a:r>
            <a:r>
              <a:rPr lang="pt-BR" sz="1200" b="0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Confidence</a:t>
            </a:r>
            <a:r>
              <a:rPr lang="pt-BR" sz="12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': 6.782601833343506}, {'</a:t>
            </a:r>
            <a:r>
              <a:rPr lang="pt-BR" sz="1200" b="0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Type</a:t>
            </a:r>
            <a:r>
              <a:rPr lang="pt-BR" sz="12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': </a:t>
            </a:r>
            <a:r>
              <a:rPr lang="pt-BR" sz="1200" b="0" i="0" dirty="0">
                <a:solidFill>
                  <a:srgbClr val="E0375F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'ANGRY</a:t>
            </a:r>
            <a:r>
              <a:rPr lang="pt-BR" sz="12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', '</a:t>
            </a:r>
            <a:r>
              <a:rPr lang="pt-BR" sz="1200" b="0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Confidence</a:t>
            </a:r>
            <a:r>
              <a:rPr lang="pt-BR" sz="12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': 2.4909274578094482}, {'</a:t>
            </a:r>
            <a:r>
              <a:rPr lang="pt-BR" sz="1200" b="0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Type</a:t>
            </a:r>
            <a:r>
              <a:rPr lang="pt-BR" sz="12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': </a:t>
            </a:r>
            <a:r>
              <a:rPr lang="pt-BR" sz="1200" b="0" i="0" dirty="0">
                <a:solidFill>
                  <a:srgbClr val="E0375F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'SAD</a:t>
            </a:r>
            <a:r>
              <a:rPr lang="pt-BR" sz="12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', '</a:t>
            </a:r>
            <a:r>
              <a:rPr lang="pt-BR" sz="1200" b="0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Confidence</a:t>
            </a:r>
            <a:r>
              <a:rPr lang="pt-BR" sz="12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': 2.258896589279175}, {'</a:t>
            </a:r>
            <a:r>
              <a:rPr lang="pt-BR" sz="1200" b="0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Type</a:t>
            </a:r>
            <a:r>
              <a:rPr lang="pt-BR" sz="12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': </a:t>
            </a:r>
            <a:r>
              <a:rPr lang="pt-BR" sz="1200" b="0" i="0" dirty="0">
                <a:solidFill>
                  <a:srgbClr val="E0375F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'DISGUSTED</a:t>
            </a:r>
            <a:r>
              <a:rPr lang="pt-BR" sz="12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', '</a:t>
            </a:r>
            <a:r>
              <a:rPr lang="pt-BR" sz="1200" b="0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Confidence</a:t>
            </a:r>
            <a:r>
              <a:rPr lang="pt-BR" sz="12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': 1.3579745292663574}, {'</a:t>
            </a:r>
            <a:r>
              <a:rPr lang="pt-BR" sz="1200" b="0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Type</a:t>
            </a:r>
            <a:r>
              <a:rPr lang="pt-BR" sz="12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': </a:t>
            </a:r>
            <a:r>
              <a:rPr lang="pt-BR" sz="1200" b="0" i="0" dirty="0">
                <a:solidFill>
                  <a:srgbClr val="E0375F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'CALM</a:t>
            </a:r>
            <a:r>
              <a:rPr lang="pt-BR" sz="12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', '</a:t>
            </a:r>
            <a:r>
              <a:rPr lang="pt-BR" sz="1200" b="0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Confidence</a:t>
            </a:r>
            <a:r>
              <a:rPr lang="pt-BR" sz="12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': 0.8241883516311646}, {'</a:t>
            </a:r>
            <a:r>
              <a:rPr lang="pt-BR" sz="1200" b="0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Type</a:t>
            </a:r>
            <a:r>
              <a:rPr lang="pt-BR" sz="12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': </a:t>
            </a:r>
            <a:r>
              <a:rPr lang="pt-BR" sz="1200" b="0" i="0" dirty="0">
                <a:solidFill>
                  <a:srgbClr val="E0375F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'CONFUSED</a:t>
            </a:r>
            <a:r>
              <a:rPr lang="pt-BR" sz="12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', '</a:t>
            </a:r>
            <a:r>
              <a:rPr lang="pt-BR" sz="1200" b="0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Confidence</a:t>
            </a:r>
            <a:r>
              <a:rPr lang="pt-BR" sz="12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': 0.7052881121635437}], </a:t>
            </a:r>
            <a:r>
              <a:rPr lang="pt-BR" sz="1200" b="0" i="0" dirty="0">
                <a:solidFill>
                  <a:srgbClr val="E0375F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</a:t>
            </a:r>
            <a:r>
              <a:rPr lang="pt-BR" sz="1200" b="0" i="0" dirty="0" err="1">
                <a:solidFill>
                  <a:srgbClr val="E0375F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Landmarks</a:t>
            </a:r>
            <a:r>
              <a:rPr lang="pt-BR" sz="12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': [{'</a:t>
            </a:r>
            <a:r>
              <a:rPr lang="pt-BR" sz="1200" b="0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Type</a:t>
            </a:r>
            <a:r>
              <a:rPr lang="pt-BR" sz="12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': '</a:t>
            </a:r>
            <a:r>
              <a:rPr lang="pt-BR" sz="1200" b="0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eyeLeft</a:t>
            </a:r>
            <a:r>
              <a:rPr lang="pt-BR" sz="12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', 'X': 0.23348233103752136, 'Y': 0.6874889135360718}, {'</a:t>
            </a:r>
            <a:r>
              <a:rPr lang="pt-BR" sz="1200" b="0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Type</a:t>
            </a:r>
            <a:r>
              <a:rPr lang="pt-BR" sz="12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': '</a:t>
            </a:r>
            <a:r>
              <a:rPr lang="pt-BR" sz="1200" b="0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eyeRight</a:t>
            </a:r>
            <a:r>
              <a:rPr lang="pt-BR" sz="12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', 'X': 0.318643718957901, 'Y': 0.6816147565841675}, {'</a:t>
            </a:r>
            <a:r>
              <a:rPr lang="pt-BR" sz="1200" b="0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Type</a:t>
            </a:r>
            <a:r>
              <a:rPr lang="pt-BR" sz="12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': '</a:t>
            </a:r>
            <a:r>
              <a:rPr lang="pt-BR" sz="1200" b="0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mouthLeft</a:t>
            </a:r>
            <a:r>
              <a:rPr lang="pt-BR" sz="12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', 'X': 0.25294509530067444, 'Y': 0.8228636384010315}, {'</a:t>
            </a:r>
            <a:r>
              <a:rPr lang="pt-BR" sz="1200" b="0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Type</a:t>
            </a:r>
            <a:r>
              <a:rPr lang="pt-BR" sz="12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': '</a:t>
            </a:r>
            <a:r>
              <a:rPr lang="pt-BR" sz="1200" b="0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mouthRight</a:t>
            </a:r>
            <a:r>
              <a:rPr lang="pt-BR" sz="12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', 'X': 0.3237247169017792, 'Y': 0.8176872730255127}, {'</a:t>
            </a:r>
            <a:r>
              <a:rPr lang="pt-BR" sz="1200" b="0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Type</a:t>
            </a:r>
            <a:r>
              <a:rPr lang="pt-BR" sz="12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': '</a:t>
            </a:r>
            <a:r>
              <a:rPr lang="pt-BR" sz="1200" b="0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nose</a:t>
            </a:r>
            <a:r>
              <a:rPr lang="pt-BR" sz="12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', 'X':</a:t>
            </a:r>
          </a:p>
          <a:p>
            <a:r>
              <a:rPr lang="pt-BR" sz="1200" dirty="0">
                <a:solidFill>
                  <a:srgbClr val="21212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...</a:t>
            </a:r>
            <a:endParaRPr lang="pt-BR" sz="12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35468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22"/>
          <p:cNvSpPr txBox="1">
            <a:spLocks noGrp="1"/>
          </p:cNvSpPr>
          <p:nvPr>
            <p:ph type="title"/>
          </p:nvPr>
        </p:nvSpPr>
        <p:spPr>
          <a:xfrm>
            <a:off x="280416" y="268225"/>
            <a:ext cx="10515600" cy="573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800"/>
              <a:buFont typeface="Roboto"/>
              <a:buNone/>
            </a:pPr>
            <a:r>
              <a:rPr lang="pt-BR" sz="2800" dirty="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AMAZON REKOGNITION: </a:t>
            </a:r>
            <a:r>
              <a:rPr lang="pt-BR" sz="2800" b="1" dirty="0">
                <a:solidFill>
                  <a:srgbClr val="E0375F"/>
                </a:solidFill>
                <a:latin typeface="Roboto"/>
                <a:ea typeface="Roboto"/>
                <a:cs typeface="Roboto"/>
                <a:sym typeface="Roboto"/>
              </a:rPr>
              <a:t>FACE MATCH</a:t>
            </a:r>
            <a:endParaRPr sz="2800" dirty="0">
              <a:solidFill>
                <a:srgbClr val="E0375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1" name="Google Shape;411;p22"/>
          <p:cNvSpPr txBox="1"/>
          <p:nvPr/>
        </p:nvSpPr>
        <p:spPr>
          <a:xfrm flipH="1">
            <a:off x="9320168" y="1895912"/>
            <a:ext cx="2541081" cy="3970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000"/>
              <a:buFont typeface="Arial"/>
              <a:buNone/>
            </a:pPr>
            <a:r>
              <a:rPr lang="pt-BR" sz="1800" dirty="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Comparação de 2 imagens para verificar similaridade entre elas.</a:t>
            </a: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000"/>
              <a:buFont typeface="Arial"/>
              <a:buNone/>
            </a:pPr>
            <a:endParaRPr lang="pt-BR" sz="1800" dirty="0">
              <a:solidFill>
                <a:srgbClr val="94A2AC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000"/>
              <a:buFont typeface="Arial"/>
              <a:buNone/>
            </a:pPr>
            <a:r>
              <a:rPr lang="pt-BR" sz="1800" dirty="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Geralmente é aplicada para comparar uma foto de um documento oficial com uma selfie, para validar identidade do portador.</a:t>
            </a: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000"/>
              <a:buFont typeface="Arial"/>
              <a:buNone/>
            </a:pPr>
            <a:endParaRPr lang="pt-BR" sz="1800" dirty="0">
              <a:solidFill>
                <a:srgbClr val="94A2AC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000"/>
              <a:buFont typeface="Arial"/>
              <a:buNone/>
            </a:pPr>
            <a:r>
              <a:rPr lang="pt-BR" sz="1800" dirty="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Apesar de não garantir uma prova de vivacidade</a:t>
            </a: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8028A8B3-8B6E-9D13-490C-93C78667CF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139" y="1199626"/>
            <a:ext cx="3664853" cy="5175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>
            <a:extLst>
              <a:ext uri="{FF2B5EF4-FFF2-40B4-BE49-F238E27FC236}">
                <a16:creationId xmlns:a16="http://schemas.microsoft.com/office/drawing/2014/main" id="{77C17CA3-E453-EC13-5194-3AAE51F146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3992" y="1199626"/>
            <a:ext cx="5041783" cy="5041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936352B0-10A4-3649-52C0-6D92EA6DB440}"/>
              </a:ext>
            </a:extLst>
          </p:cNvPr>
          <p:cNvSpPr txBox="1"/>
          <p:nvPr/>
        </p:nvSpPr>
        <p:spPr>
          <a:xfrm>
            <a:off x="430282" y="5958797"/>
            <a:ext cx="3420265" cy="307777"/>
          </a:xfrm>
          <a:prstGeom prst="rect">
            <a:avLst/>
          </a:prstGeom>
          <a:solidFill>
            <a:srgbClr val="FFFFFF">
              <a:alpha val="74902"/>
            </a:srgbClr>
          </a:solidFill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 b="1">
                <a:solidFill>
                  <a:srgbClr val="E0375F"/>
                </a:solidFill>
                <a:latin typeface="Roboto"/>
                <a:ea typeface="Roboto"/>
                <a:cs typeface="Roboto"/>
              </a:defRPr>
            </a:lvl1pPr>
          </a:lstStyle>
          <a:p>
            <a:r>
              <a:rPr lang="pt-BR" dirty="0">
                <a:sym typeface="Roboto"/>
              </a:rPr>
              <a:t>SOURCE</a:t>
            </a:r>
            <a:endParaRPr lang="pt-BR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C82B65F6-5692-AB41-2BAE-557C2452A9AC}"/>
              </a:ext>
            </a:extLst>
          </p:cNvPr>
          <p:cNvSpPr txBox="1"/>
          <p:nvPr/>
        </p:nvSpPr>
        <p:spPr>
          <a:xfrm>
            <a:off x="4003992" y="5933631"/>
            <a:ext cx="5041783" cy="307777"/>
          </a:xfrm>
          <a:prstGeom prst="rect">
            <a:avLst/>
          </a:prstGeom>
          <a:solidFill>
            <a:srgbClr val="FFFFFF">
              <a:alpha val="74902"/>
            </a:srgbClr>
          </a:solidFill>
        </p:spPr>
        <p:txBody>
          <a:bodyPr wrap="square">
            <a:spAutoFit/>
          </a:bodyPr>
          <a:lstStyle/>
          <a:p>
            <a:pPr algn="ctr"/>
            <a:r>
              <a:rPr lang="pt-BR" sz="1400" b="1" dirty="0">
                <a:solidFill>
                  <a:srgbClr val="E0375F"/>
                </a:solidFill>
                <a:latin typeface="Roboto"/>
                <a:ea typeface="Roboto"/>
                <a:cs typeface="Roboto"/>
                <a:sym typeface="Roboto"/>
              </a:rPr>
              <a:t>TARGET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5966226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22"/>
          <p:cNvSpPr txBox="1">
            <a:spLocks noGrp="1"/>
          </p:cNvSpPr>
          <p:nvPr>
            <p:ph type="title"/>
          </p:nvPr>
        </p:nvSpPr>
        <p:spPr>
          <a:xfrm>
            <a:off x="280416" y="268225"/>
            <a:ext cx="10515600" cy="573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800"/>
              <a:buFont typeface="Roboto"/>
              <a:buNone/>
            </a:pPr>
            <a:r>
              <a:rPr lang="pt-BR" sz="2800" dirty="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AMAZON REKOGNITION: </a:t>
            </a:r>
            <a:r>
              <a:rPr lang="pt-BR" sz="2800" b="1" dirty="0">
                <a:solidFill>
                  <a:srgbClr val="E0375F"/>
                </a:solidFill>
                <a:latin typeface="Roboto"/>
                <a:ea typeface="Roboto"/>
                <a:cs typeface="Roboto"/>
                <a:sym typeface="Roboto"/>
              </a:rPr>
              <a:t>FACE MATCH</a:t>
            </a:r>
            <a:endParaRPr sz="2800" dirty="0">
              <a:solidFill>
                <a:srgbClr val="E0375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Google Shape;411;p22">
            <a:extLst>
              <a:ext uri="{FF2B5EF4-FFF2-40B4-BE49-F238E27FC236}">
                <a16:creationId xmlns:a16="http://schemas.microsoft.com/office/drawing/2014/main" id="{99FF6DC9-58E3-CC5B-BDFF-F7F98BB3FEA7}"/>
              </a:ext>
            </a:extLst>
          </p:cNvPr>
          <p:cNvSpPr txBox="1"/>
          <p:nvPr/>
        </p:nvSpPr>
        <p:spPr>
          <a:xfrm>
            <a:off x="323850" y="981075"/>
            <a:ext cx="11563350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000"/>
              <a:buFont typeface="Arial"/>
              <a:buNone/>
            </a:pPr>
            <a:r>
              <a:rPr lang="pt-BR" sz="1800" dirty="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A operação da comparação de faces leva em conta duas imagens. A análise vai buscar faces em cada uma das imagens e realizar a comparação entre as, com o retorno dos marcos faciais e enquadramento. A depender a similaridade, é possível tomar a decisão que as imagens são da mesma pessoa. Este valor deve ser ajustado dependendo da aplicação.</a:t>
            </a:r>
            <a:endParaRPr sz="1200" dirty="0"/>
          </a:p>
        </p:txBody>
      </p:sp>
      <p:sp>
        <p:nvSpPr>
          <p:cNvPr id="5" name="Google Shape;422;p23">
            <a:extLst>
              <a:ext uri="{FF2B5EF4-FFF2-40B4-BE49-F238E27FC236}">
                <a16:creationId xmlns:a16="http://schemas.microsoft.com/office/drawing/2014/main" id="{2A2520F1-0B7C-2896-FFEB-43D7A1548411}"/>
              </a:ext>
            </a:extLst>
          </p:cNvPr>
          <p:cNvSpPr/>
          <p:nvPr/>
        </p:nvSpPr>
        <p:spPr>
          <a:xfrm>
            <a:off x="323850" y="2283089"/>
            <a:ext cx="6246440" cy="44012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/>
          <a:p>
            <a:r>
              <a:rPr lang="pt-BR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file_name_source</a:t>
            </a:r>
            <a:r>
              <a:rPr lang="pt-BR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 = "aula-1-plataforma-aws/imagens/cnh-michel.png"</a:t>
            </a:r>
          </a:p>
          <a:p>
            <a:r>
              <a:rPr lang="pt-BR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file_name_target</a:t>
            </a:r>
            <a:r>
              <a:rPr lang="pt-BR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 = "aula-1-plataforma-aws/imagens/michel-1.jpg"</a:t>
            </a:r>
          </a:p>
          <a:p>
            <a:endParaRPr lang="pt-BR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Roboto"/>
            </a:endParaRPr>
          </a:p>
          <a:p>
            <a:r>
              <a:rPr lang="pt-BR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with</a:t>
            </a:r>
            <a:r>
              <a:rPr lang="pt-BR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 open(</a:t>
            </a:r>
            <a:r>
              <a:rPr lang="pt-BR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file_name_source</a:t>
            </a:r>
            <a:r>
              <a:rPr lang="pt-BR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, "</a:t>
            </a:r>
            <a:r>
              <a:rPr lang="pt-BR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rb</a:t>
            </a:r>
            <a:r>
              <a:rPr lang="pt-BR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") as file:</a:t>
            </a:r>
          </a:p>
          <a:p>
            <a:r>
              <a:rPr lang="pt-BR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  </a:t>
            </a:r>
            <a:r>
              <a:rPr lang="pt-BR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img_file</a:t>
            </a:r>
            <a:r>
              <a:rPr lang="pt-BR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 = </a:t>
            </a:r>
            <a:r>
              <a:rPr lang="pt-BR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file.read</a:t>
            </a:r>
            <a:r>
              <a:rPr lang="pt-BR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()</a:t>
            </a:r>
          </a:p>
          <a:p>
            <a:r>
              <a:rPr lang="pt-BR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  </a:t>
            </a:r>
            <a:r>
              <a:rPr lang="pt-BR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bytes_file_source</a:t>
            </a:r>
            <a:r>
              <a:rPr lang="pt-BR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 = </a:t>
            </a:r>
            <a:r>
              <a:rPr lang="pt-BR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bytearray</a:t>
            </a:r>
            <a:r>
              <a:rPr lang="pt-BR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(</a:t>
            </a:r>
            <a:r>
              <a:rPr lang="pt-BR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img_file</a:t>
            </a:r>
            <a:r>
              <a:rPr lang="pt-BR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)</a:t>
            </a:r>
          </a:p>
          <a:p>
            <a:endParaRPr lang="pt-BR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Roboto"/>
            </a:endParaRPr>
          </a:p>
          <a:p>
            <a:r>
              <a:rPr lang="pt-BR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with</a:t>
            </a:r>
            <a:r>
              <a:rPr lang="pt-BR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 open(</a:t>
            </a:r>
            <a:r>
              <a:rPr lang="pt-BR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file_name_target</a:t>
            </a:r>
            <a:r>
              <a:rPr lang="pt-BR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, "</a:t>
            </a:r>
            <a:r>
              <a:rPr lang="pt-BR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rb</a:t>
            </a:r>
            <a:r>
              <a:rPr lang="pt-BR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") as file:</a:t>
            </a:r>
          </a:p>
          <a:p>
            <a:r>
              <a:rPr lang="pt-BR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  </a:t>
            </a:r>
            <a:r>
              <a:rPr lang="pt-BR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img_file</a:t>
            </a:r>
            <a:r>
              <a:rPr lang="pt-BR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 = </a:t>
            </a:r>
            <a:r>
              <a:rPr lang="pt-BR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file.read</a:t>
            </a:r>
            <a:r>
              <a:rPr lang="pt-BR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()</a:t>
            </a:r>
          </a:p>
          <a:p>
            <a:r>
              <a:rPr lang="pt-BR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  </a:t>
            </a:r>
            <a:r>
              <a:rPr lang="pt-BR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bytes_file_target</a:t>
            </a:r>
            <a:r>
              <a:rPr lang="pt-BR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 = </a:t>
            </a:r>
            <a:r>
              <a:rPr lang="pt-BR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bytearray</a:t>
            </a:r>
            <a:r>
              <a:rPr lang="pt-BR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(</a:t>
            </a:r>
            <a:r>
              <a:rPr lang="pt-BR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img_file</a:t>
            </a:r>
            <a:r>
              <a:rPr lang="pt-BR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)</a:t>
            </a:r>
          </a:p>
          <a:p>
            <a:endParaRPr lang="pt-BR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Roboto"/>
            </a:endParaRPr>
          </a:p>
          <a:p>
            <a:r>
              <a:rPr lang="pt-BR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session</a:t>
            </a:r>
            <a:r>
              <a:rPr lang="pt-BR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 = boto3.Session(</a:t>
            </a:r>
            <a:r>
              <a:rPr lang="pt-BR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aws_access_key_id</a:t>
            </a:r>
            <a:r>
              <a:rPr lang="pt-BR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=ACCESS_ID, </a:t>
            </a:r>
            <a:r>
              <a:rPr lang="pt-BR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aws_secret_access_key</a:t>
            </a:r>
            <a:r>
              <a:rPr lang="pt-BR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= ACCESS_KEY)</a:t>
            </a:r>
          </a:p>
          <a:p>
            <a:endParaRPr lang="pt-BR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Roboto"/>
            </a:endParaRPr>
          </a:p>
          <a:p>
            <a:r>
              <a:rPr lang="pt-BR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client</a:t>
            </a:r>
            <a:r>
              <a:rPr lang="pt-BR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 = </a:t>
            </a:r>
            <a:r>
              <a:rPr lang="pt-BR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session.client</a:t>
            </a:r>
            <a:r>
              <a:rPr lang="pt-BR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("</a:t>
            </a:r>
            <a:r>
              <a:rPr lang="pt-BR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rekognition</a:t>
            </a:r>
            <a:r>
              <a:rPr lang="pt-BR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", </a:t>
            </a:r>
            <a:r>
              <a:rPr lang="pt-BR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region_name</a:t>
            </a:r>
            <a:r>
              <a:rPr lang="pt-BR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=</a:t>
            </a:r>
            <a:r>
              <a:rPr lang="pt-BR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region</a:t>
            </a:r>
            <a:r>
              <a:rPr lang="pt-BR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)</a:t>
            </a:r>
          </a:p>
          <a:p>
            <a:endParaRPr lang="pt-BR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Roboto"/>
            </a:endParaRPr>
          </a:p>
          <a:p>
            <a:r>
              <a:rPr lang="pt-BR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response = </a:t>
            </a:r>
            <a:r>
              <a:rPr lang="pt-BR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client.compare_faces</a:t>
            </a:r>
            <a:r>
              <a:rPr lang="pt-BR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(</a:t>
            </a:r>
          </a:p>
          <a:p>
            <a:r>
              <a:rPr lang="pt-BR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    </a:t>
            </a:r>
            <a:r>
              <a:rPr lang="pt-BR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SourceImage</a:t>
            </a:r>
            <a:r>
              <a:rPr lang="pt-BR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={'Bytes': </a:t>
            </a:r>
            <a:r>
              <a:rPr lang="pt-BR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bytes_file_source</a:t>
            </a:r>
            <a:r>
              <a:rPr lang="pt-BR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},</a:t>
            </a:r>
          </a:p>
          <a:p>
            <a:r>
              <a:rPr lang="pt-BR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    </a:t>
            </a:r>
            <a:r>
              <a:rPr lang="pt-BR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TargetImage</a:t>
            </a:r>
            <a:r>
              <a:rPr lang="pt-BR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={'Bytes': </a:t>
            </a:r>
            <a:r>
              <a:rPr lang="pt-BR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bytes_file_target</a:t>
            </a:r>
            <a:r>
              <a:rPr lang="pt-BR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},</a:t>
            </a:r>
          </a:p>
          <a:p>
            <a:r>
              <a:rPr lang="pt-BR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)</a:t>
            </a:r>
            <a:endParaRPr lang="pt-BR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D4B0C7EB-FF55-4B7C-21F2-3802226F52A9}"/>
              </a:ext>
            </a:extLst>
          </p:cNvPr>
          <p:cNvSpPr txBox="1"/>
          <p:nvPr/>
        </p:nvSpPr>
        <p:spPr>
          <a:xfrm>
            <a:off x="6653820" y="2590865"/>
            <a:ext cx="514985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{'</a:t>
            </a:r>
            <a:r>
              <a:rPr lang="pt-BR" sz="1200" b="0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SourceImageFace</a:t>
            </a:r>
            <a:r>
              <a:rPr lang="pt-BR" sz="12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': {</a:t>
            </a:r>
            <a:r>
              <a:rPr lang="pt-BR" sz="1200" b="0" i="0" dirty="0">
                <a:solidFill>
                  <a:srgbClr val="E0375F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</a:t>
            </a:r>
            <a:r>
              <a:rPr lang="pt-BR" sz="1200" b="0" i="0" dirty="0" err="1">
                <a:solidFill>
                  <a:srgbClr val="E0375F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BoundingBox</a:t>
            </a:r>
            <a:r>
              <a:rPr lang="pt-BR" sz="12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': {'</a:t>
            </a:r>
            <a:r>
              <a:rPr lang="pt-BR" sz="1200" b="0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Width</a:t>
            </a:r>
            <a:r>
              <a:rPr lang="pt-BR" sz="12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': 0.14736957848072052, '</a:t>
            </a:r>
            <a:r>
              <a:rPr lang="pt-BR" sz="1200" b="0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Height</a:t>
            </a:r>
            <a:r>
              <a:rPr lang="pt-BR" sz="12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': 0.13547378778457642, '</a:t>
            </a:r>
            <a:r>
              <a:rPr lang="pt-BR" sz="1200" b="0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Left</a:t>
            </a:r>
            <a:r>
              <a:rPr lang="pt-BR" sz="12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': 0.2341586947441101, 'Top': 0.21867385506629944}, '</a:t>
            </a:r>
            <a:r>
              <a:rPr lang="pt-BR" sz="1200" b="0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Confidence</a:t>
            </a:r>
            <a:r>
              <a:rPr lang="pt-BR" sz="12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': 99.99771118164062}, '</a:t>
            </a:r>
            <a:r>
              <a:rPr lang="pt-BR" sz="1200" b="0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FaceMatches</a:t>
            </a:r>
            <a:r>
              <a:rPr lang="pt-BR" sz="12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': [{</a:t>
            </a:r>
            <a:r>
              <a:rPr lang="pt-BR" sz="1200" b="0" i="0" dirty="0">
                <a:solidFill>
                  <a:srgbClr val="E0375F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</a:t>
            </a:r>
            <a:r>
              <a:rPr lang="pt-BR" sz="1200" b="0" i="0" dirty="0" err="1">
                <a:solidFill>
                  <a:srgbClr val="E0375F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Similarity</a:t>
            </a:r>
            <a:r>
              <a:rPr lang="pt-BR" sz="12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': </a:t>
            </a:r>
            <a:r>
              <a:rPr lang="pt-BR" sz="1200" b="0" i="0" dirty="0">
                <a:solidFill>
                  <a:srgbClr val="E0375F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99.77592468261719</a:t>
            </a:r>
            <a:r>
              <a:rPr lang="pt-BR" sz="12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'Face': {</a:t>
            </a:r>
            <a:r>
              <a:rPr lang="pt-BR" sz="1200" b="0" i="0" dirty="0">
                <a:solidFill>
                  <a:srgbClr val="E0375F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</a:t>
            </a:r>
            <a:r>
              <a:rPr lang="pt-BR" sz="1200" b="0" i="0" dirty="0" err="1">
                <a:solidFill>
                  <a:srgbClr val="E0375F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BoundingBox</a:t>
            </a:r>
            <a:r>
              <a:rPr lang="pt-BR" sz="12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': {'</a:t>
            </a:r>
            <a:r>
              <a:rPr lang="pt-BR" sz="1200" b="0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Width</a:t>
            </a:r>
            <a:r>
              <a:rPr lang="pt-BR" sz="12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': 0.33358535170555115, '</a:t>
            </a:r>
            <a:r>
              <a:rPr lang="pt-BR" sz="1200" b="0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Height</a:t>
            </a:r>
            <a:r>
              <a:rPr lang="pt-BR" sz="12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': 0.3994441330432892, '</a:t>
            </a:r>
            <a:r>
              <a:rPr lang="pt-BR" sz="1200" b="0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Left</a:t>
            </a:r>
            <a:r>
              <a:rPr lang="pt-BR" sz="12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': 0.320880651473999, 'Top': 0.2238314300775528}, '</a:t>
            </a:r>
            <a:r>
              <a:rPr lang="pt-BR" sz="1200" b="0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Confidence</a:t>
            </a:r>
            <a:r>
              <a:rPr lang="pt-BR" sz="12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': 99.99954986572266, </a:t>
            </a:r>
            <a:r>
              <a:rPr lang="pt-BR" sz="1200" b="0" i="0" dirty="0">
                <a:solidFill>
                  <a:srgbClr val="E0375F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</a:t>
            </a:r>
            <a:r>
              <a:rPr lang="pt-BR" sz="1200" b="0" i="0" dirty="0" err="1">
                <a:solidFill>
                  <a:srgbClr val="E0375F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Landmarks</a:t>
            </a:r>
            <a:r>
              <a:rPr lang="pt-BR" sz="12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': [{'</a:t>
            </a:r>
            <a:r>
              <a:rPr lang="pt-BR" sz="1200" b="0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Type</a:t>
            </a:r>
            <a:r>
              <a:rPr lang="pt-BR" sz="12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': '</a:t>
            </a:r>
            <a:r>
              <a:rPr lang="pt-BR" sz="1200" b="0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eyeLeft</a:t>
            </a:r>
            <a:r>
              <a:rPr lang="pt-BR" sz="12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', 'X': 0.40618500113487244, 'Y': 0.3734648525714874}, {'</a:t>
            </a:r>
            <a:r>
              <a:rPr lang="pt-BR" sz="1200" b="0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Type</a:t>
            </a:r>
            <a:r>
              <a:rPr lang="pt-BR" sz="12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': '</a:t>
            </a:r>
            <a:r>
              <a:rPr lang="pt-BR" sz="1200" b="0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eyeRight</a:t>
            </a:r>
            <a:r>
              <a:rPr lang="pt-BR" sz="12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', 'X': 0.5506705045700073, 'Y': 0.36284691095352173}, {'</a:t>
            </a:r>
            <a:r>
              <a:rPr lang="pt-BR" sz="1200" b="0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Type</a:t>
            </a:r>
            <a:r>
              <a:rPr lang="pt-BR" sz="12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': '</a:t>
            </a:r>
            <a:r>
              <a:rPr lang="pt-BR" sz="1200" b="0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mouthLeft</a:t>
            </a:r>
            <a:r>
              <a:rPr lang="pt-BR" sz="12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', 'X': 0.43064579367637634, 'Y': 0.5111101269721985}, {'</a:t>
            </a:r>
            <a:r>
              <a:rPr lang="pt-BR" sz="1200" b="0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Type</a:t>
            </a:r>
            <a:r>
              <a:rPr lang="pt-BR" sz="12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': '</a:t>
            </a:r>
            <a:r>
              <a:rPr lang="pt-BR" sz="1200" b="0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mouthRight</a:t>
            </a:r>
            <a:r>
              <a:rPr lang="pt-BR" sz="12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', 'X': 0.5520378351211548, 'Y': 0.5024483799934387}, {'</a:t>
            </a:r>
            <a:r>
              <a:rPr lang="pt-BR" sz="1200" b="0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Type</a:t>
            </a:r>
            <a:r>
              <a:rPr lang="pt-BR" sz="12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': '</a:t>
            </a:r>
            <a:r>
              <a:rPr lang="pt-BR" sz="1200" b="0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nose</a:t>
            </a:r>
            <a:r>
              <a:rPr lang="pt-BR" sz="12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', 'X': 0.48180511593818665, 'Y': 0.4522764980792999}], 'Pose': {'</a:t>
            </a:r>
            <a:r>
              <a:rPr lang="pt-BR" sz="1200" b="0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Roll</a:t>
            </a:r>
            <a:r>
              <a:rPr lang="pt-BR" sz="12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': -4.149410247802734, '</a:t>
            </a:r>
            <a:r>
              <a:rPr lang="pt-BR" sz="1200" b="0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Yaw</a:t>
            </a:r>
            <a:r>
              <a:rPr lang="pt-BR" sz="12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': -2.893834352493286, '</a:t>
            </a:r>
            <a:r>
              <a:rPr lang="pt-BR" sz="1200" b="0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Pitch</a:t>
            </a:r>
            <a:r>
              <a:rPr lang="pt-BR" sz="12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': -0.2870776951313019}, '</a:t>
            </a:r>
            <a:r>
              <a:rPr lang="pt-BR" sz="1200" b="0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Quality</a:t>
            </a:r>
            <a:r>
              <a:rPr lang="pt-BR" sz="12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': {'</a:t>
            </a:r>
            <a:r>
              <a:rPr lang="pt-BR" sz="1200" b="0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Brightness</a:t>
            </a:r>
            <a:r>
              <a:rPr lang="pt-BR" sz="12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': 45.62997055053711, '</a:t>
            </a:r>
            <a:r>
              <a:rPr lang="pt-BR" sz="1200" b="0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Sharpness</a:t>
            </a:r>
            <a:r>
              <a:rPr lang="pt-BR" sz="12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': 86.86019134521484}}}], '</a:t>
            </a:r>
            <a:r>
              <a:rPr lang="pt-BR" sz="1200" b="0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UnmatchedFaces</a:t>
            </a:r>
            <a:r>
              <a:rPr lang="pt-BR" sz="12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': [], '</a:t>
            </a:r>
            <a:r>
              <a:rPr lang="pt-BR" sz="1200" b="0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ResponseMetadata</a:t>
            </a:r>
            <a:r>
              <a:rPr lang="pt-BR" sz="12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': {'</a:t>
            </a:r>
            <a:r>
              <a:rPr lang="pt-BR" sz="1200" b="0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RequestId</a:t>
            </a:r>
            <a:r>
              <a:rPr lang="pt-BR" sz="12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': '92126656-4c5f-49b1-aaf3-7ad4053af8e7', '</a:t>
            </a:r>
            <a:r>
              <a:rPr lang="pt-BR" sz="1200" b="0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HTTPStatusCode</a:t>
            </a:r>
            <a:r>
              <a:rPr lang="pt-BR" sz="12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': 200, '</a:t>
            </a:r>
            <a:r>
              <a:rPr lang="pt-BR" sz="1200" b="0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HTTPHeaders</a:t>
            </a:r>
            <a:r>
              <a:rPr lang="pt-BR" sz="12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': {'x-</a:t>
            </a:r>
            <a:r>
              <a:rPr lang="pt-BR" sz="1200" b="0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amzn</a:t>
            </a:r>
            <a:r>
              <a:rPr lang="pt-BR" sz="12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-</a:t>
            </a:r>
            <a:r>
              <a:rPr lang="pt-BR" sz="1200" b="0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requestid</a:t>
            </a:r>
            <a:r>
              <a:rPr lang="pt-BR" sz="12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': '92126656-4c5f-49b1-aaf3-7ad4053af8e7', '</a:t>
            </a:r>
            <a:r>
              <a:rPr lang="pt-BR" sz="1200" b="0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content-type</a:t>
            </a:r>
            <a:r>
              <a:rPr lang="pt-BR" sz="12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': '</a:t>
            </a:r>
            <a:r>
              <a:rPr lang="pt-BR" sz="1200" b="0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application</a:t>
            </a:r>
            <a:r>
              <a:rPr lang="pt-BR" sz="12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/x-amz-json-1.1', '</a:t>
            </a:r>
            <a:r>
              <a:rPr lang="pt-BR" sz="1200" b="0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content-length</a:t>
            </a:r>
            <a:r>
              <a:rPr lang="pt-BR" sz="12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': '915', 'date': 'Sun, 06 </a:t>
            </a:r>
            <a:r>
              <a:rPr lang="pt-BR" sz="1200" b="0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Aug</a:t>
            </a:r>
            <a:r>
              <a:rPr lang="pt-BR" sz="12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2023 17:43:45 GMT'}, '</a:t>
            </a:r>
            <a:r>
              <a:rPr lang="pt-BR" sz="1200" b="0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RetryAttempts</a:t>
            </a:r>
            <a:r>
              <a:rPr lang="pt-BR" sz="12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': 0}}</a:t>
            </a:r>
            <a:endParaRPr lang="pt-BR" sz="12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461525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9"/>
          <p:cNvSpPr txBox="1">
            <a:spLocks noGrp="1"/>
          </p:cNvSpPr>
          <p:nvPr>
            <p:ph type="title"/>
          </p:nvPr>
        </p:nvSpPr>
        <p:spPr>
          <a:xfrm>
            <a:off x="280416" y="268225"/>
            <a:ext cx="10515600" cy="573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0375F"/>
              </a:buClr>
              <a:buSzPts val="2800"/>
              <a:buFont typeface="Roboto"/>
              <a:buNone/>
            </a:pPr>
            <a:r>
              <a:rPr lang="pt-BR" sz="2800" b="1" dirty="0">
                <a:solidFill>
                  <a:srgbClr val="E0375F"/>
                </a:solidFill>
                <a:latin typeface="Roboto"/>
                <a:ea typeface="Roboto"/>
                <a:cs typeface="Roboto"/>
                <a:sym typeface="Roboto"/>
              </a:rPr>
              <a:t>DESAFIO 1</a:t>
            </a:r>
            <a:endParaRPr dirty="0"/>
          </a:p>
        </p:txBody>
      </p:sp>
      <p:sp>
        <p:nvSpPr>
          <p:cNvPr id="203" name="Google Shape;307;p14">
            <a:extLst>
              <a:ext uri="{FF2B5EF4-FFF2-40B4-BE49-F238E27FC236}">
                <a16:creationId xmlns:a16="http://schemas.microsoft.com/office/drawing/2014/main" id="{B76AEB4E-BC79-DF97-882A-EF760303A67F}"/>
              </a:ext>
            </a:extLst>
          </p:cNvPr>
          <p:cNvSpPr txBox="1"/>
          <p:nvPr/>
        </p:nvSpPr>
        <p:spPr>
          <a:xfrm>
            <a:off x="280415" y="1065317"/>
            <a:ext cx="11606785" cy="3477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400"/>
              <a:buFont typeface="Arial"/>
              <a:buNone/>
              <a:tabLst/>
              <a:defRPr/>
            </a:pPr>
            <a:r>
              <a:rPr kumimoji="0" lang="pt-BR" sz="2000" b="0" i="0" u="none" strike="noStrike" kern="0" cap="none" spc="0" normalizeH="0" baseline="0" noProof="0" dirty="0">
                <a:ln>
                  <a:noFill/>
                </a:ln>
                <a:solidFill>
                  <a:srgbClr val="94A2AC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Construa um algoritmo para comparar 2 faces afim de determinar se elas são iguais. Para ambas as faces garanta que nenhuma das condições abaixo </a:t>
            </a:r>
            <a:r>
              <a:rPr kumimoji="0" lang="pt-BR" sz="2000" b="0" i="0" u="none" strike="noStrike" kern="0" cap="none" spc="0" normalizeH="0" baseline="0" noProof="0" dirty="0" err="1">
                <a:ln>
                  <a:noFill/>
                </a:ln>
                <a:solidFill>
                  <a:srgbClr val="94A2AC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sej</a:t>
            </a:r>
            <a:r>
              <a:rPr lang="pt-BR" sz="2000" dirty="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a permitido em nenhuma das faces de comparação: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400"/>
              <a:buFont typeface="Arial"/>
              <a:buNone/>
              <a:tabLst/>
              <a:defRPr/>
            </a:pPr>
            <a:endParaRPr kumimoji="0" lang="pt-BR" sz="2000" b="0" i="0" u="none" strike="noStrike" kern="0" cap="none" spc="0" normalizeH="0" baseline="0" noProof="0" dirty="0">
              <a:ln>
                <a:noFill/>
              </a:ln>
              <a:solidFill>
                <a:srgbClr val="94A2AC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4572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ct val="100000"/>
              <a:buFont typeface="Arial"/>
              <a:buAutoNum type="arabicPeriod"/>
              <a:tabLst/>
              <a:defRPr/>
            </a:pPr>
            <a:r>
              <a:rPr lang="pt-BR" sz="2000" dirty="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Face com oclusão (face parcialmente oculta)</a:t>
            </a:r>
          </a:p>
          <a:p>
            <a:pPr marL="457200" marR="0" lvl="0" indent="-4572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ct val="100000"/>
              <a:buFont typeface="Arial"/>
              <a:buAutoNum type="arabicPeriod"/>
              <a:tabLst/>
              <a:defRPr/>
            </a:pPr>
            <a:r>
              <a:rPr kumimoji="0" lang="pt-BR" sz="2000" b="0" i="0" u="none" strike="noStrike" kern="0" cap="none" spc="0" normalizeH="0" baseline="0" noProof="0" dirty="0">
                <a:ln>
                  <a:noFill/>
                </a:ln>
                <a:solidFill>
                  <a:srgbClr val="94A2AC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Óculos de sol</a:t>
            </a:r>
          </a:p>
          <a:p>
            <a:pPr marL="457200" marR="0" lvl="0" indent="-4572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ct val="100000"/>
              <a:buFont typeface="Arial"/>
              <a:buAutoNum type="arabicPeriod"/>
              <a:tabLst/>
              <a:defRPr/>
            </a:pPr>
            <a:r>
              <a:rPr lang="pt-BR" sz="2000" dirty="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Olhos fechados</a:t>
            </a:r>
          </a:p>
          <a:p>
            <a:pPr marL="457200" marR="0" lvl="0" indent="-4572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ct val="100000"/>
              <a:buFont typeface="Arial"/>
              <a:buAutoNum type="arabicPeriod"/>
              <a:tabLst/>
              <a:defRPr/>
            </a:pPr>
            <a:endParaRPr lang="pt-BR" sz="2000" dirty="0">
              <a:solidFill>
                <a:srgbClr val="94A2AC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R="0" lvl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ct val="100000"/>
              <a:tabLst/>
              <a:defRPr/>
            </a:pPr>
            <a:r>
              <a:rPr lang="pt-BR" sz="2000" dirty="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Além disso, o algoritmo deve considerar o valor de similaridade como </a:t>
            </a:r>
            <a:r>
              <a:rPr lang="pt-BR" sz="2000" i="1" dirty="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score</a:t>
            </a:r>
            <a:r>
              <a:rPr lang="pt-BR" sz="2000" dirty="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 e somente valores acima de 90% deverão ser aceitos.</a:t>
            </a:r>
          </a:p>
          <a:p>
            <a:pPr marL="457200" marR="0" lvl="0" indent="-4572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400"/>
              <a:buFont typeface="Arial"/>
              <a:buAutoNum type="arabicPeriod"/>
              <a:tabLst/>
              <a:defRPr/>
            </a:pPr>
            <a:endParaRPr kumimoji="0" lang="pt-BR" sz="2000" b="0" i="0" u="none" strike="noStrike" kern="0" cap="none" spc="0" normalizeH="0" baseline="0" noProof="0" dirty="0">
              <a:ln>
                <a:noFill/>
              </a:ln>
              <a:solidFill>
                <a:srgbClr val="94A2AC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67087268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22"/>
          <p:cNvSpPr txBox="1">
            <a:spLocks noGrp="1"/>
          </p:cNvSpPr>
          <p:nvPr>
            <p:ph type="title"/>
          </p:nvPr>
        </p:nvSpPr>
        <p:spPr>
          <a:xfrm>
            <a:off x="280416" y="268225"/>
            <a:ext cx="10515600" cy="573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800"/>
              <a:buFont typeface="Roboto"/>
              <a:buNone/>
            </a:pPr>
            <a:r>
              <a:rPr lang="pt-BR" sz="2800" dirty="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AMAZON REKOGNITION: </a:t>
            </a:r>
            <a:r>
              <a:rPr lang="pt-BR" sz="2800" b="1" dirty="0">
                <a:solidFill>
                  <a:srgbClr val="E0375F"/>
                </a:solidFill>
                <a:latin typeface="Roboto"/>
                <a:ea typeface="Roboto"/>
                <a:cs typeface="Roboto"/>
                <a:sym typeface="Roboto"/>
              </a:rPr>
              <a:t>FACE RECOGNITION</a:t>
            </a:r>
            <a:endParaRPr sz="2800" dirty="0">
              <a:solidFill>
                <a:srgbClr val="E0375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1" name="Google Shape;411;p22"/>
          <p:cNvSpPr txBox="1"/>
          <p:nvPr/>
        </p:nvSpPr>
        <p:spPr>
          <a:xfrm>
            <a:off x="323850" y="981075"/>
            <a:ext cx="11563350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000"/>
              <a:buFont typeface="Arial"/>
              <a:buNone/>
            </a:pPr>
            <a:r>
              <a:rPr lang="pt-BR" sz="1800" dirty="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Para reconhecer faces customizadas, isto é, aquelas diferente das pré-carregadas (detecção de celebridades), precisamos utilizar um conjunto de operações para treinar e posteriormente identificar em uma nova imagem.</a:t>
            </a: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000"/>
              <a:buFont typeface="Arial"/>
              <a:buNone/>
            </a:pPr>
            <a:r>
              <a:rPr lang="pt-BR" sz="180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Limite de 20 </a:t>
            </a:r>
            <a:r>
              <a:rPr lang="pt-BR" sz="1800" dirty="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milhões para cada coleção e 4096 para correspondências.</a:t>
            </a:r>
          </a:p>
        </p:txBody>
      </p:sp>
      <p:sp>
        <p:nvSpPr>
          <p:cNvPr id="6" name="Google Shape;308;p14">
            <a:extLst>
              <a:ext uri="{FF2B5EF4-FFF2-40B4-BE49-F238E27FC236}">
                <a16:creationId xmlns:a16="http://schemas.microsoft.com/office/drawing/2014/main" id="{58070A20-FFC7-01FB-DF6C-CBB944DD40B0}"/>
              </a:ext>
            </a:extLst>
          </p:cNvPr>
          <p:cNvSpPr/>
          <p:nvPr/>
        </p:nvSpPr>
        <p:spPr>
          <a:xfrm>
            <a:off x="323850" y="2070612"/>
            <a:ext cx="2454846" cy="809399"/>
          </a:xfrm>
          <a:prstGeom prst="rect">
            <a:avLst/>
          </a:prstGeom>
          <a:solidFill>
            <a:srgbClr val="E0375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FACE COLLECTION</a:t>
            </a:r>
            <a:endParaRPr lang="pt-BR" sz="1200" dirty="0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236F6098-7752-D4B7-2CEB-0119953B077F}"/>
              </a:ext>
            </a:extLst>
          </p:cNvPr>
          <p:cNvSpPr txBox="1"/>
          <p:nvPr/>
        </p:nvSpPr>
        <p:spPr>
          <a:xfrm>
            <a:off x="323851" y="5608114"/>
            <a:ext cx="2780180" cy="1077218"/>
          </a:xfrm>
          <a:prstGeom prst="rect">
            <a:avLst/>
          </a:prstGeom>
          <a:noFill/>
        </p:spPr>
        <p:txBody>
          <a:bodyPr wrap="square" lIns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pt-BR" sz="1600" dirty="0">
                <a:solidFill>
                  <a:srgbClr val="94A2AC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As faces não precisam ser recortadas, basta que tenha uma única face na imagem enviada.</a:t>
            </a:r>
          </a:p>
        </p:txBody>
      </p:sp>
      <p:sp>
        <p:nvSpPr>
          <p:cNvPr id="3" name="Google Shape;308;p14">
            <a:extLst>
              <a:ext uri="{FF2B5EF4-FFF2-40B4-BE49-F238E27FC236}">
                <a16:creationId xmlns:a16="http://schemas.microsoft.com/office/drawing/2014/main" id="{01AE228A-D32B-E1A5-A0BF-9E257757ACF7}"/>
              </a:ext>
            </a:extLst>
          </p:cNvPr>
          <p:cNvSpPr/>
          <p:nvPr/>
        </p:nvSpPr>
        <p:spPr>
          <a:xfrm>
            <a:off x="323850" y="2918558"/>
            <a:ext cx="2454846" cy="8093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FACE 1</a:t>
            </a:r>
            <a:endParaRPr lang="pt-BR" sz="1200" dirty="0">
              <a:solidFill>
                <a:schemeClr val="tx1"/>
              </a:solidFill>
            </a:endParaRPr>
          </a:p>
        </p:txBody>
      </p:sp>
      <p:sp>
        <p:nvSpPr>
          <p:cNvPr id="10" name="Google Shape;308;p14">
            <a:extLst>
              <a:ext uri="{FF2B5EF4-FFF2-40B4-BE49-F238E27FC236}">
                <a16:creationId xmlns:a16="http://schemas.microsoft.com/office/drawing/2014/main" id="{F91F67F4-2297-6B22-D341-583B74A20E9A}"/>
              </a:ext>
            </a:extLst>
          </p:cNvPr>
          <p:cNvSpPr/>
          <p:nvPr/>
        </p:nvSpPr>
        <p:spPr>
          <a:xfrm>
            <a:off x="323850" y="3766504"/>
            <a:ext cx="2454846" cy="8093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FACE 2</a:t>
            </a:r>
            <a:endParaRPr lang="pt-BR" sz="1200" dirty="0">
              <a:solidFill>
                <a:schemeClr val="tx1"/>
              </a:solidFill>
            </a:endParaRPr>
          </a:p>
        </p:txBody>
      </p:sp>
      <p:sp>
        <p:nvSpPr>
          <p:cNvPr id="11" name="Google Shape;308;p14">
            <a:extLst>
              <a:ext uri="{FF2B5EF4-FFF2-40B4-BE49-F238E27FC236}">
                <a16:creationId xmlns:a16="http://schemas.microsoft.com/office/drawing/2014/main" id="{9F882DAD-E3DB-D3D2-9F3F-037A8836DB81}"/>
              </a:ext>
            </a:extLst>
          </p:cNvPr>
          <p:cNvSpPr/>
          <p:nvPr/>
        </p:nvSpPr>
        <p:spPr>
          <a:xfrm>
            <a:off x="323850" y="4614450"/>
            <a:ext cx="2454846" cy="8093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FACE 3</a:t>
            </a:r>
            <a:endParaRPr lang="pt-BR" sz="1200" dirty="0">
              <a:solidFill>
                <a:schemeClr val="tx1"/>
              </a:solidFill>
            </a:endParaRPr>
          </a:p>
        </p:txBody>
      </p:sp>
      <p:sp>
        <p:nvSpPr>
          <p:cNvPr id="12" name="Google Shape;308;p14">
            <a:extLst>
              <a:ext uri="{FF2B5EF4-FFF2-40B4-BE49-F238E27FC236}">
                <a16:creationId xmlns:a16="http://schemas.microsoft.com/office/drawing/2014/main" id="{41D96FAB-4C11-9406-0AB4-BF5DD1D67008}"/>
              </a:ext>
            </a:extLst>
          </p:cNvPr>
          <p:cNvSpPr/>
          <p:nvPr/>
        </p:nvSpPr>
        <p:spPr>
          <a:xfrm>
            <a:off x="3462730" y="2070612"/>
            <a:ext cx="2454846" cy="809399"/>
          </a:xfrm>
          <a:prstGeom prst="rect">
            <a:avLst/>
          </a:prstGeom>
          <a:solidFill>
            <a:srgbClr val="E0375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pt-BR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FACE SEARCH</a:t>
            </a:r>
            <a:endParaRPr lang="pt-BR" dirty="0">
              <a:solidFill>
                <a:schemeClr val="lt1"/>
              </a:solidFill>
              <a:latin typeface="Roboto"/>
              <a:ea typeface="Roboto"/>
              <a:cs typeface="Roboto"/>
            </a:endParaRPr>
          </a:p>
        </p:txBody>
      </p:sp>
      <p:sp>
        <p:nvSpPr>
          <p:cNvPr id="16" name="Google Shape;308;p14">
            <a:extLst>
              <a:ext uri="{FF2B5EF4-FFF2-40B4-BE49-F238E27FC236}">
                <a16:creationId xmlns:a16="http://schemas.microsoft.com/office/drawing/2014/main" id="{D339565A-1124-F732-F608-84F0BFE4D30B}"/>
              </a:ext>
            </a:extLst>
          </p:cNvPr>
          <p:cNvSpPr/>
          <p:nvPr/>
        </p:nvSpPr>
        <p:spPr>
          <a:xfrm>
            <a:off x="3462730" y="2918558"/>
            <a:ext cx="2454846" cy="8093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FACE COLLECTION 1</a:t>
            </a:r>
            <a:endParaRPr lang="pt-BR" sz="1200" dirty="0">
              <a:solidFill>
                <a:schemeClr val="tx1"/>
              </a:solidFill>
            </a:endParaRPr>
          </a:p>
        </p:txBody>
      </p:sp>
      <p:sp>
        <p:nvSpPr>
          <p:cNvPr id="19" name="Google Shape;308;p14">
            <a:extLst>
              <a:ext uri="{FF2B5EF4-FFF2-40B4-BE49-F238E27FC236}">
                <a16:creationId xmlns:a16="http://schemas.microsoft.com/office/drawing/2014/main" id="{BB7D7911-D1AC-2D35-6CA9-2BB8ABB2685E}"/>
              </a:ext>
            </a:extLst>
          </p:cNvPr>
          <p:cNvSpPr/>
          <p:nvPr/>
        </p:nvSpPr>
        <p:spPr>
          <a:xfrm>
            <a:off x="3462730" y="3766504"/>
            <a:ext cx="2454846" cy="8093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FACE 1</a:t>
            </a:r>
            <a:endParaRPr lang="pt-BR" sz="1200" dirty="0">
              <a:solidFill>
                <a:schemeClr val="tx1"/>
              </a:solidFill>
            </a:endParaRPr>
          </a:p>
        </p:txBody>
      </p:sp>
      <p:sp>
        <p:nvSpPr>
          <p:cNvPr id="20" name="Google Shape;308;p14">
            <a:extLst>
              <a:ext uri="{FF2B5EF4-FFF2-40B4-BE49-F238E27FC236}">
                <a16:creationId xmlns:a16="http://schemas.microsoft.com/office/drawing/2014/main" id="{E3579E2D-FC5B-9F44-C2AC-7962921D988D}"/>
              </a:ext>
            </a:extLst>
          </p:cNvPr>
          <p:cNvSpPr/>
          <p:nvPr/>
        </p:nvSpPr>
        <p:spPr>
          <a:xfrm>
            <a:off x="3462730" y="4614450"/>
            <a:ext cx="2454846" cy="8093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FACE 3</a:t>
            </a:r>
            <a:endParaRPr lang="pt-BR" sz="1200" dirty="0">
              <a:solidFill>
                <a:schemeClr val="tx1"/>
              </a:solidFill>
            </a:endParaRPr>
          </a:p>
        </p:txBody>
      </p:sp>
      <p:sp>
        <p:nvSpPr>
          <p:cNvPr id="21" name="Google Shape;308;p14">
            <a:extLst>
              <a:ext uri="{FF2B5EF4-FFF2-40B4-BE49-F238E27FC236}">
                <a16:creationId xmlns:a16="http://schemas.microsoft.com/office/drawing/2014/main" id="{C4DC5C25-D405-0776-D96D-492CEAA6D11A}"/>
              </a:ext>
            </a:extLst>
          </p:cNvPr>
          <p:cNvSpPr/>
          <p:nvPr/>
        </p:nvSpPr>
        <p:spPr>
          <a:xfrm>
            <a:off x="6664989" y="2087895"/>
            <a:ext cx="1117658" cy="809399"/>
          </a:xfrm>
          <a:prstGeom prst="rect">
            <a:avLst/>
          </a:prstGeom>
          <a:solidFill>
            <a:srgbClr val="E0375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INDEX</a:t>
            </a:r>
            <a:endParaRPr lang="pt-BR" sz="1100" dirty="0"/>
          </a:p>
        </p:txBody>
      </p:sp>
      <p:sp>
        <p:nvSpPr>
          <p:cNvPr id="23" name="Google Shape;308;p14">
            <a:extLst>
              <a:ext uri="{FF2B5EF4-FFF2-40B4-BE49-F238E27FC236}">
                <a16:creationId xmlns:a16="http://schemas.microsoft.com/office/drawing/2014/main" id="{FAE712B5-B6DD-1C73-3CDA-365B92E88106}"/>
              </a:ext>
            </a:extLst>
          </p:cNvPr>
          <p:cNvSpPr/>
          <p:nvPr/>
        </p:nvSpPr>
        <p:spPr>
          <a:xfrm>
            <a:off x="10625900" y="2093699"/>
            <a:ext cx="1117658" cy="809399"/>
          </a:xfrm>
          <a:prstGeom prst="rect">
            <a:avLst/>
          </a:prstGeom>
          <a:solidFill>
            <a:srgbClr val="E0375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FACE SEARCH</a:t>
            </a:r>
            <a:endParaRPr lang="pt-BR" sz="1100" dirty="0"/>
          </a:p>
        </p:txBody>
      </p:sp>
      <p:sp>
        <p:nvSpPr>
          <p:cNvPr id="25" name="Google Shape;308;p14">
            <a:extLst>
              <a:ext uri="{FF2B5EF4-FFF2-40B4-BE49-F238E27FC236}">
                <a16:creationId xmlns:a16="http://schemas.microsoft.com/office/drawing/2014/main" id="{09438260-CA00-3F35-5393-631AA85DE86B}"/>
              </a:ext>
            </a:extLst>
          </p:cNvPr>
          <p:cNvSpPr/>
          <p:nvPr/>
        </p:nvSpPr>
        <p:spPr>
          <a:xfrm>
            <a:off x="8518014" y="2087895"/>
            <a:ext cx="1117658" cy="809399"/>
          </a:xfrm>
          <a:prstGeom prst="rect">
            <a:avLst/>
          </a:prstGeom>
          <a:solidFill>
            <a:srgbClr val="E0375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ASSOCIATE</a:t>
            </a:r>
            <a:endParaRPr lang="pt-BR" sz="1100" dirty="0"/>
          </a:p>
        </p:txBody>
      </p:sp>
      <p:cxnSp>
        <p:nvCxnSpPr>
          <p:cNvPr id="29" name="Conector de Seta Reta 28">
            <a:extLst>
              <a:ext uri="{FF2B5EF4-FFF2-40B4-BE49-F238E27FC236}">
                <a16:creationId xmlns:a16="http://schemas.microsoft.com/office/drawing/2014/main" id="{E3FEE544-7270-E334-A1E1-1A4FC5CC14E7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9763102" y="2498398"/>
            <a:ext cx="862798" cy="1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de Seta Reta 31">
            <a:extLst>
              <a:ext uri="{FF2B5EF4-FFF2-40B4-BE49-F238E27FC236}">
                <a16:creationId xmlns:a16="http://schemas.microsoft.com/office/drawing/2014/main" id="{06C41B15-B892-8EBD-7079-0622D9693298}"/>
              </a:ext>
            </a:extLst>
          </p:cNvPr>
          <p:cNvCxnSpPr>
            <a:cxnSpLocks/>
            <a:stCxn id="21" idx="3"/>
            <a:endCxn id="25" idx="1"/>
          </p:cNvCxnSpPr>
          <p:nvPr/>
        </p:nvCxnSpPr>
        <p:spPr>
          <a:xfrm>
            <a:off x="7782647" y="2492595"/>
            <a:ext cx="735367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0C4FF84A-55AB-D5C6-AE99-882F61954880}"/>
              </a:ext>
            </a:extLst>
          </p:cNvPr>
          <p:cNvSpPr txBox="1"/>
          <p:nvPr/>
        </p:nvSpPr>
        <p:spPr>
          <a:xfrm>
            <a:off x="3462730" y="5608114"/>
            <a:ext cx="2454846" cy="1077218"/>
          </a:xfrm>
          <a:prstGeom prst="rect">
            <a:avLst/>
          </a:prstGeom>
          <a:noFill/>
        </p:spPr>
        <p:txBody>
          <a:bodyPr wrap="square" lIns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pt-BR" sz="1600" dirty="0">
                <a:solidFill>
                  <a:srgbClr val="94A2AC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Se for encontrado alguma correspondência será retornado qual id de face e sua similaridade.</a:t>
            </a:r>
          </a:p>
        </p:txBody>
      </p:sp>
      <p:sp>
        <p:nvSpPr>
          <p:cNvPr id="47" name="CaixaDeTexto 46">
            <a:extLst>
              <a:ext uri="{FF2B5EF4-FFF2-40B4-BE49-F238E27FC236}">
                <a16:creationId xmlns:a16="http://schemas.microsoft.com/office/drawing/2014/main" id="{6BBA84C5-3ACE-2206-761E-3A5CDB3C65CE}"/>
              </a:ext>
            </a:extLst>
          </p:cNvPr>
          <p:cNvSpPr txBox="1"/>
          <p:nvPr/>
        </p:nvSpPr>
        <p:spPr>
          <a:xfrm>
            <a:off x="9913015" y="3160168"/>
            <a:ext cx="1209573" cy="523220"/>
          </a:xfrm>
          <a:prstGeom prst="rect">
            <a:avLst/>
          </a:prstGeom>
          <a:noFill/>
        </p:spPr>
        <p:txBody>
          <a:bodyPr wrap="square" lIns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pt-BR" dirty="0">
                <a:solidFill>
                  <a:srgbClr val="94A2AC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face-id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pt-BR" dirty="0" err="1">
                <a:solidFill>
                  <a:srgbClr val="94A2AC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bounding</a:t>
            </a:r>
            <a:r>
              <a:rPr lang="pt-BR" dirty="0">
                <a:solidFill>
                  <a:srgbClr val="94A2AC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box</a:t>
            </a:r>
          </a:p>
        </p:txBody>
      </p:sp>
      <p:sp>
        <p:nvSpPr>
          <p:cNvPr id="2" name="Google Shape;308;p14">
            <a:extLst>
              <a:ext uri="{FF2B5EF4-FFF2-40B4-BE49-F238E27FC236}">
                <a16:creationId xmlns:a16="http://schemas.microsoft.com/office/drawing/2014/main" id="{1760D141-35E4-5C41-B460-51DF57F0652A}"/>
              </a:ext>
            </a:extLst>
          </p:cNvPr>
          <p:cNvSpPr/>
          <p:nvPr/>
        </p:nvSpPr>
        <p:spPr>
          <a:xfrm>
            <a:off x="1986372" y="3160168"/>
            <a:ext cx="1117658" cy="326177"/>
          </a:xfrm>
          <a:prstGeom prst="rect">
            <a:avLst/>
          </a:prstGeom>
          <a:solidFill>
            <a:srgbClr val="E0375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user</a:t>
            </a:r>
            <a:r>
              <a:rPr lang="pt-BR" sz="12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1</a:t>
            </a:r>
            <a:endParaRPr lang="pt-BR" sz="1100" dirty="0"/>
          </a:p>
        </p:txBody>
      </p:sp>
      <p:sp>
        <p:nvSpPr>
          <p:cNvPr id="4" name="Google Shape;308;p14">
            <a:extLst>
              <a:ext uri="{FF2B5EF4-FFF2-40B4-BE49-F238E27FC236}">
                <a16:creationId xmlns:a16="http://schemas.microsoft.com/office/drawing/2014/main" id="{98017057-975E-AF17-2012-52A2C7ADF0B0}"/>
              </a:ext>
            </a:extLst>
          </p:cNvPr>
          <p:cNvSpPr/>
          <p:nvPr/>
        </p:nvSpPr>
        <p:spPr>
          <a:xfrm>
            <a:off x="1986372" y="4019731"/>
            <a:ext cx="1117658" cy="1077218"/>
          </a:xfrm>
          <a:prstGeom prst="rect">
            <a:avLst/>
          </a:prstGeom>
          <a:solidFill>
            <a:srgbClr val="E0375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user</a:t>
            </a:r>
            <a:r>
              <a:rPr lang="pt-BR" sz="12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2</a:t>
            </a:r>
            <a:endParaRPr lang="pt-BR" sz="1100" dirty="0"/>
          </a:p>
        </p:txBody>
      </p:sp>
      <p:sp>
        <p:nvSpPr>
          <p:cNvPr id="5" name="Google Shape;308;p14">
            <a:extLst>
              <a:ext uri="{FF2B5EF4-FFF2-40B4-BE49-F238E27FC236}">
                <a16:creationId xmlns:a16="http://schemas.microsoft.com/office/drawing/2014/main" id="{FF13AF43-C539-88CF-14E1-437CE1226094}"/>
              </a:ext>
            </a:extLst>
          </p:cNvPr>
          <p:cNvSpPr/>
          <p:nvPr/>
        </p:nvSpPr>
        <p:spPr>
          <a:xfrm>
            <a:off x="8518014" y="4077262"/>
            <a:ext cx="1117658" cy="809399"/>
          </a:xfrm>
          <a:prstGeom prst="rect">
            <a:avLst/>
          </a:prstGeom>
          <a:solidFill>
            <a:srgbClr val="E0375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USER</a:t>
            </a:r>
            <a:endParaRPr lang="pt-BR" sz="1100" dirty="0"/>
          </a:p>
        </p:txBody>
      </p:sp>
      <p:cxnSp>
        <p:nvCxnSpPr>
          <p:cNvPr id="7" name="Conector de Seta Reta 31">
            <a:extLst>
              <a:ext uri="{FF2B5EF4-FFF2-40B4-BE49-F238E27FC236}">
                <a16:creationId xmlns:a16="http://schemas.microsoft.com/office/drawing/2014/main" id="{01678D58-7A13-CE12-4CEC-94BDAF54686A}"/>
              </a:ext>
            </a:extLst>
          </p:cNvPr>
          <p:cNvCxnSpPr>
            <a:cxnSpLocks/>
            <a:stCxn id="25" idx="2"/>
            <a:endCxn id="5" idx="0"/>
          </p:cNvCxnSpPr>
          <p:nvPr/>
        </p:nvCxnSpPr>
        <p:spPr>
          <a:xfrm>
            <a:off x="9076843" y="2897294"/>
            <a:ext cx="0" cy="1179968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Google Shape;308;p14">
            <a:extLst>
              <a:ext uri="{FF2B5EF4-FFF2-40B4-BE49-F238E27FC236}">
                <a16:creationId xmlns:a16="http://schemas.microsoft.com/office/drawing/2014/main" id="{ACC50DE6-7D85-5688-DA55-4636D2D7941F}"/>
              </a:ext>
            </a:extLst>
          </p:cNvPr>
          <p:cNvSpPr/>
          <p:nvPr/>
        </p:nvSpPr>
        <p:spPr>
          <a:xfrm>
            <a:off x="10640000" y="4077262"/>
            <a:ext cx="1117658" cy="809399"/>
          </a:xfrm>
          <a:prstGeom prst="rect">
            <a:avLst/>
          </a:prstGeom>
          <a:solidFill>
            <a:srgbClr val="E0375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SEARCH USERS</a:t>
            </a:r>
            <a:endParaRPr lang="pt-BR" sz="1100" dirty="0"/>
          </a:p>
        </p:txBody>
      </p:sp>
      <p:cxnSp>
        <p:nvCxnSpPr>
          <p:cNvPr id="27" name="Conector de Seta Reta 31">
            <a:extLst>
              <a:ext uri="{FF2B5EF4-FFF2-40B4-BE49-F238E27FC236}">
                <a16:creationId xmlns:a16="http://schemas.microsoft.com/office/drawing/2014/main" id="{46858AE2-02F3-9ECD-A234-DA98ED119687}"/>
              </a:ext>
            </a:extLst>
          </p:cNvPr>
          <p:cNvCxnSpPr>
            <a:cxnSpLocks/>
            <a:stCxn id="18" idx="1"/>
            <a:endCxn id="5" idx="3"/>
          </p:cNvCxnSpPr>
          <p:nvPr/>
        </p:nvCxnSpPr>
        <p:spPr>
          <a:xfrm flipH="1">
            <a:off x="9635672" y="4481962"/>
            <a:ext cx="1004328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2345117F-46E6-9C5D-FBB0-3D1B1183C794}"/>
              </a:ext>
            </a:extLst>
          </p:cNvPr>
          <p:cNvSpPr txBox="1"/>
          <p:nvPr/>
        </p:nvSpPr>
        <p:spPr>
          <a:xfrm>
            <a:off x="10758013" y="5019149"/>
            <a:ext cx="1209573" cy="738664"/>
          </a:xfrm>
          <a:prstGeom prst="rect">
            <a:avLst/>
          </a:prstGeom>
          <a:noFill/>
        </p:spPr>
        <p:txBody>
          <a:bodyPr wrap="square" lIns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pt-BR" dirty="0">
                <a:solidFill>
                  <a:srgbClr val="94A2AC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buscar usuário pelo face-id</a:t>
            </a:r>
          </a:p>
        </p:txBody>
      </p:sp>
      <p:cxnSp>
        <p:nvCxnSpPr>
          <p:cNvPr id="34" name="Conector de Seta Reta 31">
            <a:extLst>
              <a:ext uri="{FF2B5EF4-FFF2-40B4-BE49-F238E27FC236}">
                <a16:creationId xmlns:a16="http://schemas.microsoft.com/office/drawing/2014/main" id="{F8CB604D-8025-7286-CE8E-F30A6F55F51F}"/>
              </a:ext>
            </a:extLst>
          </p:cNvPr>
          <p:cNvCxnSpPr>
            <a:cxnSpLocks/>
            <a:stCxn id="23" idx="2"/>
            <a:endCxn id="18" idx="0"/>
          </p:cNvCxnSpPr>
          <p:nvPr/>
        </p:nvCxnSpPr>
        <p:spPr>
          <a:xfrm>
            <a:off x="11184729" y="2903098"/>
            <a:ext cx="14100" cy="1174164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CaixaDeTexto 49">
            <a:extLst>
              <a:ext uri="{FF2B5EF4-FFF2-40B4-BE49-F238E27FC236}">
                <a16:creationId xmlns:a16="http://schemas.microsoft.com/office/drawing/2014/main" id="{3853D0E2-3A55-AE61-2066-D90CE7180F83}"/>
              </a:ext>
            </a:extLst>
          </p:cNvPr>
          <p:cNvSpPr txBox="1"/>
          <p:nvPr/>
        </p:nvSpPr>
        <p:spPr>
          <a:xfrm>
            <a:off x="7805129" y="3116236"/>
            <a:ext cx="1209573" cy="738664"/>
          </a:xfrm>
          <a:prstGeom prst="rect">
            <a:avLst/>
          </a:prstGeom>
          <a:noFill/>
        </p:spPr>
        <p:txBody>
          <a:bodyPr wrap="square" lIns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pt-BR" dirty="0">
                <a:solidFill>
                  <a:srgbClr val="94A2AC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associar usuário pelo face-id</a:t>
            </a:r>
          </a:p>
        </p:txBody>
      </p:sp>
      <p:sp>
        <p:nvSpPr>
          <p:cNvPr id="56" name="CaixaDeTexto 55">
            <a:extLst>
              <a:ext uri="{FF2B5EF4-FFF2-40B4-BE49-F238E27FC236}">
                <a16:creationId xmlns:a16="http://schemas.microsoft.com/office/drawing/2014/main" id="{C4F99C28-9371-3B19-CA6C-36EAD614F49F}"/>
              </a:ext>
            </a:extLst>
          </p:cNvPr>
          <p:cNvSpPr txBox="1"/>
          <p:nvPr/>
        </p:nvSpPr>
        <p:spPr>
          <a:xfrm>
            <a:off x="6664989" y="5854335"/>
            <a:ext cx="5078569" cy="584775"/>
          </a:xfrm>
          <a:prstGeom prst="rect">
            <a:avLst/>
          </a:prstGeom>
          <a:noFill/>
        </p:spPr>
        <p:txBody>
          <a:bodyPr wrap="square" lIns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pt-BR" sz="1600" dirty="0">
                <a:solidFill>
                  <a:srgbClr val="94A2AC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 busca por um usuário é feita pelo face-id com maior similaridade.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52F28FB0-6DAA-026F-A410-35E673AF7A12}"/>
              </a:ext>
            </a:extLst>
          </p:cNvPr>
          <p:cNvSpPr txBox="1"/>
          <p:nvPr/>
        </p:nvSpPr>
        <p:spPr>
          <a:xfrm>
            <a:off x="5072948" y="6523928"/>
            <a:ext cx="702690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pt-BR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https://</a:t>
            </a:r>
            <a:r>
              <a:rPr lang="pt-BR" sz="12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repost.aws</a:t>
            </a:r>
            <a:r>
              <a:rPr lang="pt-BR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/</a:t>
            </a:r>
            <a:r>
              <a:rPr lang="pt-BR" sz="12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questions</a:t>
            </a:r>
            <a:r>
              <a:rPr lang="pt-BR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/QUdrUQtB_mSES5H8IRhEkqEg/</a:t>
            </a:r>
            <a:r>
              <a:rPr lang="pt-BR" sz="12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rekognition-collection-limit</a:t>
            </a:r>
            <a:endParaRPr lang="pt-BR" sz="12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48594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6"/>
          <p:cNvSpPr txBox="1">
            <a:spLocks noGrp="1"/>
          </p:cNvSpPr>
          <p:nvPr>
            <p:ph type="title"/>
          </p:nvPr>
        </p:nvSpPr>
        <p:spPr>
          <a:xfrm>
            <a:off x="280416" y="268225"/>
            <a:ext cx="10515600" cy="573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800"/>
              <a:buFont typeface="Roboto"/>
              <a:buNone/>
            </a:pPr>
            <a:r>
              <a:rPr lang="pt-BR" sz="2800" dirty="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POR QUE UTILIZAR </a:t>
            </a:r>
            <a:r>
              <a:rPr lang="pt-BR" sz="2800" b="1" dirty="0">
                <a:solidFill>
                  <a:srgbClr val="E0375F"/>
                </a:solidFill>
                <a:latin typeface="Roboto"/>
                <a:ea typeface="Roboto"/>
                <a:cs typeface="Roboto"/>
                <a:sym typeface="Roboto"/>
              </a:rPr>
              <a:t>PLATAFORMAS?</a:t>
            </a:r>
            <a:endParaRPr sz="2800" dirty="0">
              <a:solidFill>
                <a:srgbClr val="E0375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1F703C93-7A0B-404D-0CD0-0CDDC3CD0676}"/>
              </a:ext>
            </a:extLst>
          </p:cNvPr>
          <p:cNvSpPr txBox="1"/>
          <p:nvPr/>
        </p:nvSpPr>
        <p:spPr>
          <a:xfrm>
            <a:off x="1154113" y="1580005"/>
            <a:ext cx="1093199" cy="507831"/>
          </a:xfrm>
          <a:prstGeom prst="rect">
            <a:avLst/>
          </a:prstGeom>
          <a:noFill/>
        </p:spPr>
        <p:txBody>
          <a:bodyPr wrap="square" lIns="0" tIns="36576" rIns="0" bIns="0" rtlCol="0">
            <a:spAutoFit/>
          </a:bodyPr>
          <a:lstStyle/>
          <a:p>
            <a:pPr algn="ctr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</a:pPr>
            <a:r>
              <a:rPr lang="pt-BR" sz="1200" dirty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dados anotados e separados</a:t>
            </a:r>
          </a:p>
        </p:txBody>
      </p: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633D5528-5101-01DC-7790-7EAE64E8BCAB}"/>
              </a:ext>
            </a:extLst>
          </p:cNvPr>
          <p:cNvGrpSpPr/>
          <p:nvPr/>
        </p:nvGrpSpPr>
        <p:grpSpPr>
          <a:xfrm>
            <a:off x="2425700" y="1580005"/>
            <a:ext cx="7143750" cy="4191000"/>
            <a:chOff x="1609725" y="1533525"/>
            <a:chExt cx="7143750" cy="4191000"/>
          </a:xfrm>
        </p:grpSpPr>
        <p:sp>
          <p:nvSpPr>
            <p:cNvPr id="14" name="Retângulo 13">
              <a:extLst>
                <a:ext uri="{FF2B5EF4-FFF2-40B4-BE49-F238E27FC236}">
                  <a16:creationId xmlns:a16="http://schemas.microsoft.com/office/drawing/2014/main" id="{EC9BD5FF-FDA3-2193-16B4-57DCAB2E10A1}"/>
                </a:ext>
              </a:extLst>
            </p:cNvPr>
            <p:cNvSpPr/>
            <p:nvPr/>
          </p:nvSpPr>
          <p:spPr>
            <a:xfrm>
              <a:off x="1609725" y="1533525"/>
              <a:ext cx="3571875" cy="2095500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lang="pt-BR" sz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15" name="Retângulo 14">
              <a:extLst>
                <a:ext uri="{FF2B5EF4-FFF2-40B4-BE49-F238E27FC236}">
                  <a16:creationId xmlns:a16="http://schemas.microsoft.com/office/drawing/2014/main" id="{05792AA5-F33C-E65C-0D36-BC76785A7D08}"/>
                </a:ext>
              </a:extLst>
            </p:cNvPr>
            <p:cNvSpPr/>
            <p:nvPr/>
          </p:nvSpPr>
          <p:spPr>
            <a:xfrm>
              <a:off x="1609725" y="3629025"/>
              <a:ext cx="3571875" cy="209550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lang="pt-BR" sz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16" name="Retângulo 15">
              <a:extLst>
                <a:ext uri="{FF2B5EF4-FFF2-40B4-BE49-F238E27FC236}">
                  <a16:creationId xmlns:a16="http://schemas.microsoft.com/office/drawing/2014/main" id="{E87939ED-ADD1-8FD3-BEBF-C402CAA15EEC}"/>
                </a:ext>
              </a:extLst>
            </p:cNvPr>
            <p:cNvSpPr/>
            <p:nvPr/>
          </p:nvSpPr>
          <p:spPr>
            <a:xfrm>
              <a:off x="5181600" y="1533525"/>
              <a:ext cx="3571875" cy="2095500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lang="pt-BR" sz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17" name="Retângulo 16">
              <a:extLst>
                <a:ext uri="{FF2B5EF4-FFF2-40B4-BE49-F238E27FC236}">
                  <a16:creationId xmlns:a16="http://schemas.microsoft.com/office/drawing/2014/main" id="{19DEAF2B-5DC3-E107-40D7-BB47F19D4342}"/>
                </a:ext>
              </a:extLst>
            </p:cNvPr>
            <p:cNvSpPr/>
            <p:nvPr/>
          </p:nvSpPr>
          <p:spPr>
            <a:xfrm>
              <a:off x="5181600" y="3629025"/>
              <a:ext cx="3571875" cy="2095500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lang="pt-BR" sz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</p:grp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D61DE4BD-8708-E0B8-3976-F469CC1623A7}"/>
              </a:ext>
            </a:extLst>
          </p:cNvPr>
          <p:cNvSpPr txBox="1"/>
          <p:nvPr/>
        </p:nvSpPr>
        <p:spPr>
          <a:xfrm rot="16200000">
            <a:off x="906713" y="3722132"/>
            <a:ext cx="2434975" cy="246221"/>
          </a:xfrm>
          <a:prstGeom prst="rect">
            <a:avLst/>
          </a:prstGeom>
          <a:noFill/>
        </p:spPr>
        <p:txBody>
          <a:bodyPr wrap="square" lIns="0" tIns="36576" rIns="0" bIns="0" rtlCol="0">
            <a:spAutoFit/>
          </a:bodyPr>
          <a:lstStyle/>
          <a:p>
            <a:pPr algn="ctr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</a:pPr>
            <a:r>
              <a:rPr lang="pt-BR" sz="160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Exemplos Estruturados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9DF8BF87-E52E-5B19-BF57-6CEC655591F0}"/>
              </a:ext>
            </a:extLst>
          </p:cNvPr>
          <p:cNvSpPr txBox="1"/>
          <p:nvPr/>
        </p:nvSpPr>
        <p:spPr>
          <a:xfrm>
            <a:off x="4780087" y="5874782"/>
            <a:ext cx="2434975" cy="246221"/>
          </a:xfrm>
          <a:prstGeom prst="rect">
            <a:avLst/>
          </a:prstGeom>
          <a:noFill/>
        </p:spPr>
        <p:txBody>
          <a:bodyPr wrap="square" lIns="0" tIns="36576" rIns="0" bIns="0" rtlCol="0">
            <a:spAutoFit/>
          </a:bodyPr>
          <a:lstStyle/>
          <a:p>
            <a:pPr algn="ctr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</a:pPr>
            <a:r>
              <a:rPr lang="pt-BR" sz="160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Tempo de Aprendizagem</a:t>
            </a:r>
          </a:p>
        </p:txBody>
      </p:sp>
      <p:sp>
        <p:nvSpPr>
          <p:cNvPr id="20" name="Retângulo Arredondado 19">
            <a:extLst>
              <a:ext uri="{FF2B5EF4-FFF2-40B4-BE49-F238E27FC236}">
                <a16:creationId xmlns:a16="http://schemas.microsoft.com/office/drawing/2014/main" id="{97C1A1C4-E5B3-0EFA-B70C-C9958D7487B7}"/>
              </a:ext>
            </a:extLst>
          </p:cNvPr>
          <p:cNvSpPr/>
          <p:nvPr/>
        </p:nvSpPr>
        <p:spPr>
          <a:xfrm>
            <a:off x="3380992" y="2560083"/>
            <a:ext cx="1304514" cy="609600"/>
          </a:xfrm>
          <a:prstGeom prst="roundRect">
            <a:avLst/>
          </a:prstGeom>
          <a:solidFill>
            <a:srgbClr val="E0375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pt-BR" sz="10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REGRESSÃO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66971B0A-E178-20E1-184F-5E9C47F05E5B}"/>
              </a:ext>
            </a:extLst>
          </p:cNvPr>
          <p:cNvSpPr txBox="1"/>
          <p:nvPr/>
        </p:nvSpPr>
        <p:spPr>
          <a:xfrm>
            <a:off x="1243307" y="5420140"/>
            <a:ext cx="1093199" cy="350865"/>
          </a:xfrm>
          <a:prstGeom prst="rect">
            <a:avLst/>
          </a:prstGeom>
          <a:noFill/>
        </p:spPr>
        <p:txBody>
          <a:bodyPr wrap="square" lIns="0" tIns="36576" rIns="0" bIns="0" rtlCol="0">
            <a:spAutoFit/>
          </a:bodyPr>
          <a:lstStyle/>
          <a:p>
            <a:pPr algn="ctr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</a:pPr>
            <a:r>
              <a:rPr lang="pt-BR" sz="120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dados não anotados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2E8BFBA7-D32C-F3F2-E8DD-7BB246522D97}"/>
              </a:ext>
            </a:extLst>
          </p:cNvPr>
          <p:cNvSpPr txBox="1"/>
          <p:nvPr/>
        </p:nvSpPr>
        <p:spPr>
          <a:xfrm>
            <a:off x="2247312" y="5874782"/>
            <a:ext cx="1093199" cy="193899"/>
          </a:xfrm>
          <a:prstGeom prst="rect">
            <a:avLst/>
          </a:prstGeom>
          <a:noFill/>
        </p:spPr>
        <p:txBody>
          <a:bodyPr wrap="square" lIns="0" tIns="36576" rIns="0" bIns="0" rtlCol="0">
            <a:spAutoFit/>
          </a:bodyPr>
          <a:lstStyle/>
          <a:p>
            <a:pPr algn="ctr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</a:pPr>
            <a:r>
              <a:rPr lang="pt-BR" sz="120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horas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EB9512D4-419C-E0A8-3CE7-041321689F66}"/>
              </a:ext>
            </a:extLst>
          </p:cNvPr>
          <p:cNvSpPr txBox="1"/>
          <p:nvPr/>
        </p:nvSpPr>
        <p:spPr>
          <a:xfrm>
            <a:off x="8654638" y="5971731"/>
            <a:ext cx="1093199" cy="193899"/>
          </a:xfrm>
          <a:prstGeom prst="rect">
            <a:avLst/>
          </a:prstGeom>
          <a:noFill/>
        </p:spPr>
        <p:txBody>
          <a:bodyPr wrap="square" lIns="0" tIns="36576" rIns="0" bIns="0" rtlCol="0">
            <a:spAutoFit/>
          </a:bodyPr>
          <a:lstStyle/>
          <a:p>
            <a:pPr algn="ctr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</a:pPr>
            <a:r>
              <a:rPr lang="pt-BR" sz="120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dias</a:t>
            </a:r>
          </a:p>
        </p:txBody>
      </p:sp>
      <p:sp>
        <p:nvSpPr>
          <p:cNvPr id="24" name="Retângulo Arredondado 23">
            <a:extLst>
              <a:ext uri="{FF2B5EF4-FFF2-40B4-BE49-F238E27FC236}">
                <a16:creationId xmlns:a16="http://schemas.microsoft.com/office/drawing/2014/main" id="{790F87CF-EDDB-0B7A-CD2D-483D2A54CCB4}"/>
              </a:ext>
            </a:extLst>
          </p:cNvPr>
          <p:cNvSpPr/>
          <p:nvPr/>
        </p:nvSpPr>
        <p:spPr>
          <a:xfrm>
            <a:off x="3380992" y="1874443"/>
            <a:ext cx="1304514" cy="609600"/>
          </a:xfrm>
          <a:prstGeom prst="roundRect">
            <a:avLst/>
          </a:prstGeom>
          <a:solidFill>
            <a:srgbClr val="E0375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pt-BR" sz="10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CLASSIFICAÇÃO</a:t>
            </a:r>
          </a:p>
        </p:txBody>
      </p:sp>
      <p:sp>
        <p:nvSpPr>
          <p:cNvPr id="25" name="Retângulo Arredondado 25">
            <a:extLst>
              <a:ext uri="{FF2B5EF4-FFF2-40B4-BE49-F238E27FC236}">
                <a16:creationId xmlns:a16="http://schemas.microsoft.com/office/drawing/2014/main" id="{9443AB3A-02CE-CA63-247E-D56FE111694E}"/>
              </a:ext>
            </a:extLst>
          </p:cNvPr>
          <p:cNvSpPr/>
          <p:nvPr/>
        </p:nvSpPr>
        <p:spPr>
          <a:xfrm>
            <a:off x="7048471" y="2288280"/>
            <a:ext cx="1304514" cy="609600"/>
          </a:xfrm>
          <a:prstGeom prst="roundRect">
            <a:avLst/>
          </a:prstGeom>
          <a:solidFill>
            <a:srgbClr val="E0375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pt-BR" sz="10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DEEP LEARNING</a:t>
            </a:r>
          </a:p>
        </p:txBody>
      </p:sp>
      <p:sp>
        <p:nvSpPr>
          <p:cNvPr id="26" name="Retângulo Arredondado 26">
            <a:extLst>
              <a:ext uri="{FF2B5EF4-FFF2-40B4-BE49-F238E27FC236}">
                <a16:creationId xmlns:a16="http://schemas.microsoft.com/office/drawing/2014/main" id="{980D0E7C-0D98-F522-69ED-F35D02EA3D26}"/>
              </a:ext>
            </a:extLst>
          </p:cNvPr>
          <p:cNvSpPr/>
          <p:nvPr/>
        </p:nvSpPr>
        <p:spPr>
          <a:xfrm>
            <a:off x="3380992" y="4495494"/>
            <a:ext cx="1304514" cy="609600"/>
          </a:xfrm>
          <a:prstGeom prst="roundRect">
            <a:avLst/>
          </a:prstGeom>
          <a:solidFill>
            <a:srgbClr val="E0375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pt-BR" sz="10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CLUSTERIZAÇÃO</a:t>
            </a:r>
          </a:p>
        </p:txBody>
      </p:sp>
      <p:sp>
        <p:nvSpPr>
          <p:cNvPr id="27" name="Retângulo Arredondado 29">
            <a:extLst>
              <a:ext uri="{FF2B5EF4-FFF2-40B4-BE49-F238E27FC236}">
                <a16:creationId xmlns:a16="http://schemas.microsoft.com/office/drawing/2014/main" id="{8DD518F9-CD33-A4AD-67D7-59968B573914}"/>
              </a:ext>
            </a:extLst>
          </p:cNvPr>
          <p:cNvSpPr/>
          <p:nvPr/>
        </p:nvSpPr>
        <p:spPr>
          <a:xfrm>
            <a:off x="7048471" y="4453130"/>
            <a:ext cx="1304514" cy="609600"/>
          </a:xfrm>
          <a:prstGeom prst="roundRect">
            <a:avLst/>
          </a:prstGeom>
          <a:solidFill>
            <a:srgbClr val="E0375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pt-BR" sz="10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APRENDIZADO POR REFORÇO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22"/>
          <p:cNvSpPr txBox="1">
            <a:spLocks noGrp="1"/>
          </p:cNvSpPr>
          <p:nvPr>
            <p:ph type="title"/>
          </p:nvPr>
        </p:nvSpPr>
        <p:spPr>
          <a:xfrm>
            <a:off x="280416" y="268225"/>
            <a:ext cx="10515600" cy="573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800"/>
              <a:buFont typeface="Roboto"/>
              <a:buNone/>
            </a:pPr>
            <a:r>
              <a:rPr lang="pt-BR" sz="2800" dirty="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FACE RECOGNITION: </a:t>
            </a:r>
            <a:r>
              <a:rPr lang="pt-BR" sz="2800" b="1" dirty="0">
                <a:solidFill>
                  <a:srgbClr val="E0375F"/>
                </a:solidFill>
                <a:latin typeface="Roboto"/>
                <a:ea typeface="Roboto"/>
                <a:cs typeface="Roboto"/>
                <a:sym typeface="Roboto"/>
              </a:rPr>
              <a:t>DETALHES IMPORTANTES</a:t>
            </a:r>
            <a:endParaRPr sz="2800" dirty="0">
              <a:solidFill>
                <a:srgbClr val="E0375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1" name="Google Shape;411;p22"/>
          <p:cNvSpPr txBox="1"/>
          <p:nvPr/>
        </p:nvSpPr>
        <p:spPr>
          <a:xfrm>
            <a:off x="323850" y="981075"/>
            <a:ext cx="11563350" cy="5224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000"/>
              <a:buFont typeface="Arial"/>
              <a:buNone/>
            </a:pPr>
            <a:r>
              <a:rPr lang="pt-BR" sz="1450" dirty="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Use o </a:t>
            </a:r>
            <a:r>
              <a:rPr lang="pt-BR" sz="1450" dirty="0" err="1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Amazon</a:t>
            </a:r>
            <a:r>
              <a:rPr lang="pt-BR" sz="1450" dirty="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pt-BR" sz="1450" dirty="0" err="1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Rekognition</a:t>
            </a:r>
            <a:r>
              <a:rPr lang="pt-BR" sz="1450" dirty="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 como o primeiro passo para encontrar possíveis correspondências. As respostas das operações de reconhecimento facial permitem que você obtenha rapidamente um conjunto de correspondências potenciais para uma consideração posterior.</a:t>
            </a: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000"/>
              <a:buFont typeface="Arial"/>
              <a:buNone/>
            </a:pPr>
            <a:endParaRPr lang="pt-BR" sz="1450" dirty="0">
              <a:solidFill>
                <a:srgbClr val="94A2AC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000"/>
              <a:buFont typeface="Arial"/>
              <a:buNone/>
            </a:pPr>
            <a:r>
              <a:rPr lang="pt-BR" sz="1450" dirty="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Não utilize as respostas do </a:t>
            </a:r>
            <a:r>
              <a:rPr lang="pt-BR" sz="1450" dirty="0" err="1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Amazon</a:t>
            </a:r>
            <a:r>
              <a:rPr lang="pt-BR" sz="1450" dirty="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pt-BR" sz="1450" dirty="0" err="1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Rekognition</a:t>
            </a:r>
            <a:r>
              <a:rPr lang="pt-BR" sz="1450" dirty="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 para tomar decisões autônomas em cenários que requerem análise por um humano. Se você é uma agência de aplicação da lei usando o </a:t>
            </a:r>
            <a:r>
              <a:rPr lang="pt-BR" sz="1450" dirty="0" err="1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Amazon</a:t>
            </a:r>
            <a:r>
              <a:rPr lang="pt-BR" sz="1450" dirty="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pt-BR" sz="1450" dirty="0" err="1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Rekognition</a:t>
            </a:r>
            <a:r>
              <a:rPr lang="pt-BR" sz="1450" dirty="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 para auxiliar na identificação de uma pessoa em conexão com uma investigação criminal, e ações serão tomadas com base na identificação que possam impactar os direitos civis ou equivalentes direitos humanos dessa pessoa, a decisão de agir deve ser tomada por uma pessoa devidamente treinada com base em sua análise independente da evidência de identificação.</a:t>
            </a: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000"/>
              <a:buFont typeface="Arial"/>
              <a:buNone/>
            </a:pPr>
            <a:endParaRPr lang="pt-BR" sz="1450" dirty="0">
              <a:solidFill>
                <a:srgbClr val="94A2AC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000"/>
              <a:buFont typeface="Arial"/>
              <a:buNone/>
            </a:pPr>
            <a:r>
              <a:rPr lang="pt-BR" sz="1450" dirty="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Utilize um </a:t>
            </a:r>
            <a:r>
              <a:rPr lang="pt-BR" sz="1450" b="1" dirty="0">
                <a:solidFill>
                  <a:srgbClr val="E0375F"/>
                </a:solidFill>
                <a:latin typeface="Roboto"/>
                <a:ea typeface="Roboto"/>
                <a:cs typeface="Roboto"/>
                <a:sym typeface="Roboto"/>
              </a:rPr>
              <a:t>limiar de similaridade de 99% </a:t>
            </a:r>
            <a:r>
              <a:rPr lang="pt-BR" sz="1450" dirty="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para cenários em que correspondências de similaridade facial altamente precisas são necessárias. Um exemplo disso é autenticar o acesso a um prédio.</a:t>
            </a: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000"/>
              <a:buFont typeface="Arial"/>
              <a:buNone/>
            </a:pPr>
            <a:endParaRPr lang="pt-BR" sz="1450" dirty="0">
              <a:solidFill>
                <a:srgbClr val="94A2AC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000"/>
              <a:buFont typeface="Arial"/>
              <a:buNone/>
            </a:pPr>
            <a:r>
              <a:rPr lang="pt-BR" sz="1450" dirty="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Quando os direitos civis são uma preocupação, como em casos de uso envolvendo aplicação da lei, utilize limiares de confiança de 99% ou mais e empregue a revisão humana das previsões de comparação facial para garantir que os direitos civis de uma pessoa não sejam violados.</a:t>
            </a: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000"/>
              <a:buFont typeface="Arial"/>
              <a:buNone/>
            </a:pPr>
            <a:endParaRPr lang="pt-BR" sz="1450" dirty="0">
              <a:solidFill>
                <a:srgbClr val="94A2AC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000"/>
              <a:buFont typeface="Arial"/>
              <a:buNone/>
            </a:pPr>
            <a:r>
              <a:rPr lang="pt-BR" sz="1450" b="1" dirty="0">
                <a:solidFill>
                  <a:srgbClr val="E0375F"/>
                </a:solidFill>
                <a:latin typeface="Roboto"/>
                <a:ea typeface="Roboto"/>
                <a:cs typeface="Roboto"/>
                <a:sym typeface="Roboto"/>
              </a:rPr>
              <a:t>Utilize um limiar de similaridade inferior a 99% para cenários que se beneficiam de um conjunto maior de correspondências potenciais</a:t>
            </a:r>
            <a:r>
              <a:rPr lang="pt-BR" sz="1450" dirty="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. Um exemplo disso é encontrar pessoas desaparecidas. Se necessário, você pode usar o atributo de resposta "</a:t>
            </a:r>
            <a:r>
              <a:rPr lang="pt-BR" sz="1450" dirty="0" err="1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Similarity</a:t>
            </a:r>
            <a:r>
              <a:rPr lang="pt-BR" sz="1450" dirty="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" para determinar o quão similares as correspondências potenciais são em relação à pessoa que você deseja reconhecer.</a:t>
            </a: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000"/>
              <a:buFont typeface="Arial"/>
              <a:buNone/>
            </a:pPr>
            <a:endParaRPr lang="pt-BR" sz="1450" dirty="0">
              <a:solidFill>
                <a:srgbClr val="94A2AC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000"/>
              <a:buFont typeface="Arial"/>
              <a:buNone/>
            </a:pPr>
            <a:r>
              <a:rPr lang="pt-BR" sz="1450" dirty="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Tenha um plano para correspondências faciais falsas positivas que são retornadas pelo </a:t>
            </a:r>
            <a:r>
              <a:rPr lang="pt-BR" sz="1450" dirty="0" err="1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Amazon</a:t>
            </a:r>
            <a:r>
              <a:rPr lang="pt-BR" sz="1450" dirty="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pt-BR" sz="1450" dirty="0" err="1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Rekognition</a:t>
            </a:r>
            <a:r>
              <a:rPr lang="pt-BR" sz="1450" dirty="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. Por exemplo, melhore a correspondência usando várias imagens da mesma pessoa ao construir o índice com a operação </a:t>
            </a:r>
            <a:r>
              <a:rPr lang="pt-BR" sz="1450" dirty="0" err="1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IndexFaces</a:t>
            </a:r>
            <a:r>
              <a:rPr lang="pt-BR" sz="1450" dirty="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1806B79C-376B-2B5B-6BDD-1E131FFA640B}"/>
              </a:ext>
            </a:extLst>
          </p:cNvPr>
          <p:cNvSpPr txBox="1"/>
          <p:nvPr/>
        </p:nvSpPr>
        <p:spPr>
          <a:xfrm>
            <a:off x="0" y="6581001"/>
            <a:ext cx="77223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dirty="0"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rPr>
              <a:t>https://docs.aws.amazon.com/pt_br/rekognition/latest/dg/considerations-public-safety-use-cases.html</a:t>
            </a:r>
          </a:p>
        </p:txBody>
      </p:sp>
    </p:spTree>
    <p:extLst>
      <p:ext uri="{BB962C8B-B14F-4D97-AF65-F5344CB8AC3E}">
        <p14:creationId xmlns:p14="http://schemas.microsoft.com/office/powerpoint/2010/main" val="145807037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22"/>
          <p:cNvSpPr txBox="1">
            <a:spLocks noGrp="1"/>
          </p:cNvSpPr>
          <p:nvPr>
            <p:ph type="title"/>
          </p:nvPr>
        </p:nvSpPr>
        <p:spPr>
          <a:xfrm>
            <a:off x="280416" y="268225"/>
            <a:ext cx="10515600" cy="573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800"/>
              <a:buFont typeface="Roboto"/>
              <a:buNone/>
            </a:pPr>
            <a:r>
              <a:rPr lang="pt-BR" sz="2800" dirty="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AMAZON REKOGNITION: </a:t>
            </a:r>
            <a:r>
              <a:rPr lang="pt-BR" sz="2800" b="1" dirty="0">
                <a:solidFill>
                  <a:srgbClr val="E0375F"/>
                </a:solidFill>
                <a:latin typeface="Roboto"/>
                <a:ea typeface="Roboto"/>
                <a:cs typeface="Roboto"/>
                <a:sym typeface="Roboto"/>
              </a:rPr>
              <a:t>FACE RECOGNITION</a:t>
            </a:r>
            <a:endParaRPr sz="2800" dirty="0">
              <a:solidFill>
                <a:srgbClr val="E0375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1" name="Google Shape;411;p22"/>
          <p:cNvSpPr txBox="1"/>
          <p:nvPr/>
        </p:nvSpPr>
        <p:spPr>
          <a:xfrm>
            <a:off x="6666976" y="1620278"/>
            <a:ext cx="5201174" cy="36932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000"/>
              <a:buFont typeface="Arial"/>
              <a:buNone/>
            </a:pPr>
            <a:r>
              <a:rPr lang="pt-BR" sz="1800" dirty="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Cada imagem de referência é automaticamente selecionada uma região de interesse do rosto, de forma semelhante a operação de detectar face.</a:t>
            </a: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000"/>
              <a:buFont typeface="Arial"/>
              <a:buNone/>
            </a:pPr>
            <a:endParaRPr lang="pt-BR" sz="1800" dirty="0">
              <a:solidFill>
                <a:srgbClr val="94A2AC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000"/>
              <a:buFont typeface="Arial"/>
              <a:buNone/>
            </a:pPr>
            <a:r>
              <a:rPr lang="pt-BR" sz="1800" dirty="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Posteriormente é realizada uma operação de comparação das faces de uma determinada coleção, que pode haver mais de um indivíduo com uma imagem de alvo.</a:t>
            </a: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000"/>
              <a:buFont typeface="Arial"/>
              <a:buNone/>
            </a:pPr>
            <a:endParaRPr lang="pt-BR" sz="1800" dirty="0">
              <a:solidFill>
                <a:srgbClr val="94A2AC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000"/>
              <a:buFont typeface="Arial"/>
              <a:buNone/>
            </a:pPr>
            <a:r>
              <a:rPr lang="pt-BR" sz="1800" dirty="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Por padrão, haverá uma correspondência com imagens maiores ou iguais à similaridade de 80%, da qual pode ser configurado para outros valores.</a:t>
            </a: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1C677005-9EEE-684E-B54E-74306CD75A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12" r="33889"/>
          <a:stretch/>
        </p:blipFill>
        <p:spPr bwMode="auto">
          <a:xfrm>
            <a:off x="3372201" y="981075"/>
            <a:ext cx="3048351" cy="5419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m 3" descr="Uma imagem contendo pessoa, no interior, homem, segurando&#10;&#10;Descrição gerada automaticamente">
            <a:extLst>
              <a:ext uri="{FF2B5EF4-FFF2-40B4-BE49-F238E27FC236}">
                <a16:creationId xmlns:a16="http://schemas.microsoft.com/office/drawing/2014/main" id="{E778D062-90FA-73E1-1721-277FF4F48F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-861619" y="2166545"/>
            <a:ext cx="5419289" cy="3048351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C53B8905-86ED-B2CE-9510-9FE1303B81C2}"/>
              </a:ext>
            </a:extLst>
          </p:cNvPr>
          <p:cNvSpPr txBox="1"/>
          <p:nvPr/>
        </p:nvSpPr>
        <p:spPr>
          <a:xfrm>
            <a:off x="323849" y="6092587"/>
            <a:ext cx="3048351" cy="307777"/>
          </a:xfrm>
          <a:prstGeom prst="rect">
            <a:avLst/>
          </a:prstGeom>
          <a:solidFill>
            <a:srgbClr val="FFFFFF">
              <a:alpha val="74902"/>
            </a:srgbClr>
          </a:solidFill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 b="1">
                <a:solidFill>
                  <a:srgbClr val="E0375F"/>
                </a:solidFill>
                <a:latin typeface="Roboto"/>
                <a:ea typeface="Roboto"/>
                <a:cs typeface="Roboto"/>
              </a:defRPr>
            </a:lvl1pPr>
          </a:lstStyle>
          <a:p>
            <a:r>
              <a:rPr lang="pt-BR" dirty="0">
                <a:sym typeface="Roboto"/>
              </a:rPr>
              <a:t>FACE ID COLLECTION MICHELPF</a:t>
            </a:r>
            <a:endParaRPr lang="pt-BR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FDB2AECA-696E-93DF-B33D-5B3B885F614B}"/>
              </a:ext>
            </a:extLst>
          </p:cNvPr>
          <p:cNvSpPr txBox="1"/>
          <p:nvPr/>
        </p:nvSpPr>
        <p:spPr>
          <a:xfrm>
            <a:off x="3372200" y="6092586"/>
            <a:ext cx="3048351" cy="307777"/>
          </a:xfrm>
          <a:prstGeom prst="rect">
            <a:avLst/>
          </a:prstGeom>
          <a:solidFill>
            <a:srgbClr val="FFFFFF">
              <a:alpha val="74902"/>
            </a:srgbClr>
          </a:solidFill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 b="1">
                <a:solidFill>
                  <a:srgbClr val="E0375F"/>
                </a:solidFill>
                <a:latin typeface="Roboto"/>
                <a:ea typeface="Roboto"/>
                <a:cs typeface="Roboto"/>
              </a:defRPr>
            </a:lvl1pPr>
          </a:lstStyle>
          <a:p>
            <a:r>
              <a:rPr lang="pt-BR" dirty="0">
                <a:sym typeface="Roboto"/>
              </a:rPr>
              <a:t>MATCHED (99%)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5158608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22"/>
          <p:cNvSpPr txBox="1">
            <a:spLocks noGrp="1"/>
          </p:cNvSpPr>
          <p:nvPr>
            <p:ph type="title"/>
          </p:nvPr>
        </p:nvSpPr>
        <p:spPr>
          <a:xfrm>
            <a:off x="280416" y="268225"/>
            <a:ext cx="10515600" cy="573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800"/>
              <a:buFont typeface="Roboto"/>
              <a:buNone/>
            </a:pPr>
            <a:r>
              <a:rPr lang="pt-BR" sz="2800" dirty="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AMAZON REKOGNITION: </a:t>
            </a:r>
            <a:r>
              <a:rPr lang="pt-BR" sz="2800" b="1" dirty="0">
                <a:solidFill>
                  <a:srgbClr val="E0375F"/>
                </a:solidFill>
                <a:latin typeface="Roboto"/>
                <a:ea typeface="Roboto"/>
                <a:cs typeface="Roboto"/>
                <a:sym typeface="Roboto"/>
              </a:rPr>
              <a:t>FACE RECOGNITION</a:t>
            </a:r>
            <a:endParaRPr sz="2800" dirty="0">
              <a:solidFill>
                <a:srgbClr val="E0375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Google Shape;422;p23">
            <a:extLst>
              <a:ext uri="{FF2B5EF4-FFF2-40B4-BE49-F238E27FC236}">
                <a16:creationId xmlns:a16="http://schemas.microsoft.com/office/drawing/2014/main" id="{8B89BEE5-D4D0-E9AE-6904-D532933E1894}"/>
              </a:ext>
            </a:extLst>
          </p:cNvPr>
          <p:cNvSpPr/>
          <p:nvPr/>
        </p:nvSpPr>
        <p:spPr>
          <a:xfrm>
            <a:off x="368300" y="2473589"/>
            <a:ext cx="6246440" cy="393991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/>
          <a:p>
            <a:r>
              <a:rPr lang="pt-BR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# criando sessão</a:t>
            </a:r>
          </a:p>
          <a:p>
            <a:r>
              <a:rPr lang="pt-BR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session</a:t>
            </a:r>
            <a:r>
              <a:rPr lang="pt-BR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 = boto3.Session(</a:t>
            </a:r>
            <a:r>
              <a:rPr lang="pt-BR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aws_access_key_id</a:t>
            </a:r>
            <a:r>
              <a:rPr lang="pt-BR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=ACCESS_ID, </a:t>
            </a:r>
            <a:r>
              <a:rPr lang="pt-BR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aws_secret_access_key</a:t>
            </a:r>
            <a:r>
              <a:rPr lang="pt-BR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= ACCESS_KEY)</a:t>
            </a:r>
          </a:p>
          <a:p>
            <a:endParaRPr lang="pt-BR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Roboto"/>
            </a:endParaRPr>
          </a:p>
          <a:p>
            <a:r>
              <a:rPr lang="pt-BR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# abrindo cliente</a:t>
            </a:r>
          </a:p>
          <a:p>
            <a:r>
              <a:rPr lang="pt-BR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client</a:t>
            </a:r>
            <a:r>
              <a:rPr lang="pt-BR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 = </a:t>
            </a:r>
            <a:r>
              <a:rPr lang="pt-BR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session.client</a:t>
            </a:r>
            <a:r>
              <a:rPr lang="pt-BR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("</a:t>
            </a:r>
            <a:r>
              <a:rPr lang="pt-BR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rekognition</a:t>
            </a:r>
            <a:r>
              <a:rPr lang="pt-BR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", </a:t>
            </a:r>
            <a:r>
              <a:rPr lang="pt-BR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region_name</a:t>
            </a:r>
            <a:r>
              <a:rPr lang="pt-BR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=</a:t>
            </a:r>
            <a:r>
              <a:rPr lang="pt-BR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region</a:t>
            </a:r>
            <a:r>
              <a:rPr lang="pt-BR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)</a:t>
            </a:r>
          </a:p>
          <a:p>
            <a:endParaRPr lang="pt-BR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Roboto"/>
            </a:endParaRPr>
          </a:p>
          <a:p>
            <a:r>
              <a:rPr lang="pt-BR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# criando uma coleção</a:t>
            </a:r>
          </a:p>
          <a:p>
            <a:r>
              <a:rPr lang="pt-BR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response = </a:t>
            </a:r>
            <a:r>
              <a:rPr lang="pt-BR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client.create_collection</a:t>
            </a:r>
            <a:r>
              <a:rPr lang="pt-BR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(</a:t>
            </a:r>
          </a:p>
          <a:p>
            <a:r>
              <a:rPr lang="pt-BR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    </a:t>
            </a:r>
            <a:r>
              <a:rPr lang="pt-BR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CollectionId</a:t>
            </a:r>
            <a:r>
              <a:rPr lang="pt-BR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 = "</a:t>
            </a:r>
            <a:r>
              <a:rPr lang="pt-BR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fiap</a:t>
            </a:r>
            <a:r>
              <a:rPr lang="pt-BR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-faces"</a:t>
            </a:r>
          </a:p>
          <a:p>
            <a:r>
              <a:rPr lang="pt-BR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)</a:t>
            </a:r>
          </a:p>
          <a:p>
            <a:endParaRPr lang="pt-BR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Roboto"/>
            </a:endParaRPr>
          </a:p>
          <a:p>
            <a:r>
              <a:rPr lang="pt-BR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# criando nova pessoa para usar como identidade</a:t>
            </a:r>
          </a:p>
          <a:p>
            <a:r>
              <a:rPr lang="pt-BR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response = </a:t>
            </a:r>
            <a:r>
              <a:rPr lang="pt-BR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client.create_user</a:t>
            </a:r>
            <a:r>
              <a:rPr lang="pt-BR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(</a:t>
            </a:r>
          </a:p>
          <a:p>
            <a:r>
              <a:rPr lang="pt-BR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    </a:t>
            </a:r>
            <a:r>
              <a:rPr lang="pt-BR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CollectionId</a:t>
            </a:r>
            <a:r>
              <a:rPr lang="pt-BR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='</a:t>
            </a:r>
            <a:r>
              <a:rPr lang="pt-BR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fiap</a:t>
            </a:r>
            <a:r>
              <a:rPr lang="pt-BR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-faces',</a:t>
            </a:r>
          </a:p>
          <a:p>
            <a:r>
              <a:rPr lang="pt-BR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    </a:t>
            </a:r>
            <a:r>
              <a:rPr lang="pt-BR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UserId</a:t>
            </a:r>
            <a:r>
              <a:rPr lang="pt-BR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='</a:t>
            </a:r>
            <a:r>
              <a:rPr lang="pt-BR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michel-fernandes</a:t>
            </a:r>
            <a:r>
              <a:rPr lang="pt-BR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'</a:t>
            </a:r>
          </a:p>
          <a:p>
            <a:r>
              <a:rPr lang="pt-BR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)</a:t>
            </a:r>
          </a:p>
        </p:txBody>
      </p:sp>
      <p:sp>
        <p:nvSpPr>
          <p:cNvPr id="3" name="Google Shape;411;p22">
            <a:extLst>
              <a:ext uri="{FF2B5EF4-FFF2-40B4-BE49-F238E27FC236}">
                <a16:creationId xmlns:a16="http://schemas.microsoft.com/office/drawing/2014/main" id="{CC129141-E816-3975-369E-6980C3526E7E}"/>
              </a:ext>
            </a:extLst>
          </p:cNvPr>
          <p:cNvSpPr txBox="1"/>
          <p:nvPr/>
        </p:nvSpPr>
        <p:spPr>
          <a:xfrm>
            <a:off x="6686026" y="3619255"/>
            <a:ext cx="5201174" cy="1477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000"/>
              <a:buFont typeface="Arial"/>
              <a:buNone/>
            </a:pPr>
            <a:r>
              <a:rPr lang="pt-BR" sz="1800" dirty="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Preparando a associação das faces:</a:t>
            </a:r>
          </a:p>
          <a:p>
            <a:pPr marL="342900" marR="0" lvl="0" indent="-342900" algn="just" rtl="0"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000"/>
              <a:buFont typeface="Arial"/>
              <a:buAutoNum type="arabicPeriod"/>
            </a:pPr>
            <a:r>
              <a:rPr lang="pt-BR" sz="1800" dirty="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Criação de uma coleção para receber as imagens das faces</a:t>
            </a:r>
          </a:p>
          <a:p>
            <a:pPr marL="342900" marR="0" lvl="0" indent="-342900" algn="just" rtl="0"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000"/>
              <a:buFont typeface="Arial"/>
              <a:buAutoNum type="arabicPeriod"/>
            </a:pPr>
            <a:r>
              <a:rPr lang="pt-BR" sz="1800" dirty="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Criação de um usuário para associar com as faces que serão enviadas.</a:t>
            </a:r>
          </a:p>
        </p:txBody>
      </p:sp>
      <p:sp>
        <p:nvSpPr>
          <p:cNvPr id="6" name="Google Shape;411;p22">
            <a:extLst>
              <a:ext uri="{FF2B5EF4-FFF2-40B4-BE49-F238E27FC236}">
                <a16:creationId xmlns:a16="http://schemas.microsoft.com/office/drawing/2014/main" id="{B7C580B4-BD67-E1B7-68E7-F281FDCE2690}"/>
              </a:ext>
            </a:extLst>
          </p:cNvPr>
          <p:cNvSpPr txBox="1"/>
          <p:nvPr/>
        </p:nvSpPr>
        <p:spPr>
          <a:xfrm>
            <a:off x="323850" y="981075"/>
            <a:ext cx="11563350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000"/>
              <a:buFont typeface="Arial"/>
              <a:buNone/>
            </a:pPr>
            <a:r>
              <a:rPr lang="pt-BR" sz="1800" dirty="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O reconhecimento de faces requer pelo menos uma coleção e, opcionalmente, um usuário para realizar o processo.</a:t>
            </a: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000"/>
              <a:buFont typeface="Arial"/>
              <a:buNone/>
            </a:pPr>
            <a:r>
              <a:rPr lang="pt-BR" sz="1800" dirty="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A detecção em outras imagens sempre terá como referência a identificação da face. A partir dela conseguimos depois associar com o usuário respectivo.</a:t>
            </a: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174990496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422;p23">
            <a:extLst>
              <a:ext uri="{FF2B5EF4-FFF2-40B4-BE49-F238E27FC236}">
                <a16:creationId xmlns:a16="http://schemas.microsoft.com/office/drawing/2014/main" id="{5DCEB284-5575-7E63-1B6F-1CE073D486E3}"/>
              </a:ext>
            </a:extLst>
          </p:cNvPr>
          <p:cNvSpPr/>
          <p:nvPr/>
        </p:nvSpPr>
        <p:spPr>
          <a:xfrm>
            <a:off x="3491520" y="1494572"/>
            <a:ext cx="2454663" cy="393991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/>
          <a:p>
            <a:r>
              <a:rPr lang="pt-BR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# adicionando face 5</a:t>
            </a:r>
          </a:p>
          <a:p>
            <a:endParaRPr lang="pt-BR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Roboto"/>
            </a:endParaRPr>
          </a:p>
          <a:p>
            <a:r>
              <a:rPr lang="pt-BR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# identificação do </a:t>
            </a:r>
            <a:r>
              <a:rPr lang="pt-BR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bucket</a:t>
            </a:r>
            <a:endParaRPr lang="pt-BR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Roboto"/>
            </a:endParaRPr>
          </a:p>
          <a:p>
            <a:r>
              <a:rPr lang="pt-BR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bucket_name</a:t>
            </a:r>
            <a:r>
              <a:rPr lang="pt-BR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 = "</a:t>
            </a:r>
            <a:r>
              <a:rPr lang="pt-BR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fiap-cognitive-platforms</a:t>
            </a:r>
            <a:r>
              <a:rPr lang="pt-BR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"</a:t>
            </a:r>
          </a:p>
          <a:p>
            <a:r>
              <a:rPr lang="pt-BR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# identificação do arquivo</a:t>
            </a:r>
          </a:p>
          <a:p>
            <a:r>
              <a:rPr lang="pt-BR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file_name</a:t>
            </a:r>
            <a:r>
              <a:rPr lang="pt-BR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 = "faces/</a:t>
            </a:r>
            <a:r>
              <a:rPr lang="pt-BR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michel</a:t>
            </a:r>
            <a:r>
              <a:rPr lang="pt-BR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/michel-face-1.jpg"</a:t>
            </a:r>
          </a:p>
          <a:p>
            <a:endParaRPr lang="pt-BR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Roboto"/>
            </a:endParaRPr>
          </a:p>
          <a:p>
            <a:r>
              <a:rPr lang="pt-BR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response = </a:t>
            </a:r>
            <a:r>
              <a:rPr lang="pt-BR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client.index_faces</a:t>
            </a:r>
            <a:r>
              <a:rPr lang="pt-BR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(</a:t>
            </a:r>
          </a:p>
          <a:p>
            <a:r>
              <a:rPr lang="pt-BR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    </a:t>
            </a:r>
            <a:r>
              <a:rPr lang="pt-BR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CollectionId</a:t>
            </a:r>
            <a:r>
              <a:rPr lang="pt-BR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='</a:t>
            </a:r>
            <a:r>
              <a:rPr lang="pt-BR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fiap</a:t>
            </a:r>
            <a:r>
              <a:rPr lang="pt-BR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-faces',</a:t>
            </a:r>
          </a:p>
          <a:p>
            <a:r>
              <a:rPr lang="pt-BR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    </a:t>
            </a:r>
            <a:r>
              <a:rPr lang="pt-BR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Image</a:t>
            </a:r>
            <a:r>
              <a:rPr lang="pt-BR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={</a:t>
            </a:r>
          </a:p>
          <a:p>
            <a:r>
              <a:rPr lang="pt-BR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        'S3Object': {</a:t>
            </a:r>
          </a:p>
          <a:p>
            <a:r>
              <a:rPr lang="pt-BR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            '</a:t>
            </a:r>
            <a:r>
              <a:rPr lang="pt-BR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Bucket</a:t>
            </a:r>
            <a:r>
              <a:rPr lang="pt-BR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': </a:t>
            </a:r>
            <a:r>
              <a:rPr lang="pt-BR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bucket_name</a:t>
            </a:r>
            <a:r>
              <a:rPr lang="pt-BR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,</a:t>
            </a:r>
          </a:p>
          <a:p>
            <a:r>
              <a:rPr lang="pt-BR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            '</a:t>
            </a:r>
            <a:r>
              <a:rPr lang="pt-BR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Name</a:t>
            </a:r>
            <a:r>
              <a:rPr lang="pt-BR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': </a:t>
            </a:r>
            <a:r>
              <a:rPr lang="pt-BR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file_name</a:t>
            </a:r>
            <a:endParaRPr lang="pt-BR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Roboto"/>
            </a:endParaRPr>
          </a:p>
          <a:p>
            <a:r>
              <a:rPr lang="pt-BR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        }</a:t>
            </a:r>
          </a:p>
          <a:p>
            <a:r>
              <a:rPr lang="pt-BR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    }</a:t>
            </a:r>
          </a:p>
          <a:p>
            <a:r>
              <a:rPr lang="pt-BR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)</a:t>
            </a:r>
          </a:p>
          <a:p>
            <a:endParaRPr lang="pt-BR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Roboto"/>
            </a:endParaRPr>
          </a:p>
          <a:p>
            <a:r>
              <a:rPr lang="pt-BR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...</a:t>
            </a:r>
          </a:p>
        </p:txBody>
      </p:sp>
      <p:sp>
        <p:nvSpPr>
          <p:cNvPr id="7" name="Google Shape;422;p23">
            <a:extLst>
              <a:ext uri="{FF2B5EF4-FFF2-40B4-BE49-F238E27FC236}">
                <a16:creationId xmlns:a16="http://schemas.microsoft.com/office/drawing/2014/main" id="{F2550F30-4C6F-1372-8B1D-954D97C1FCD7}"/>
              </a:ext>
            </a:extLst>
          </p:cNvPr>
          <p:cNvSpPr/>
          <p:nvPr/>
        </p:nvSpPr>
        <p:spPr>
          <a:xfrm>
            <a:off x="2679701" y="1778138"/>
            <a:ext cx="3250422" cy="393991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/>
          <a:p>
            <a:r>
              <a:rPr lang="pt-BR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# adicionando face 4</a:t>
            </a:r>
          </a:p>
          <a:p>
            <a:endParaRPr lang="pt-BR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Roboto"/>
            </a:endParaRPr>
          </a:p>
          <a:p>
            <a:r>
              <a:rPr lang="pt-BR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# identificação do </a:t>
            </a:r>
            <a:r>
              <a:rPr lang="pt-BR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bucket</a:t>
            </a:r>
            <a:endParaRPr lang="pt-BR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Roboto"/>
            </a:endParaRPr>
          </a:p>
          <a:p>
            <a:r>
              <a:rPr lang="pt-BR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bucket_name</a:t>
            </a:r>
            <a:r>
              <a:rPr lang="pt-BR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 = "</a:t>
            </a:r>
            <a:r>
              <a:rPr lang="pt-BR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fiap-cognitive-platforms</a:t>
            </a:r>
            <a:r>
              <a:rPr lang="pt-BR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"</a:t>
            </a:r>
          </a:p>
          <a:p>
            <a:r>
              <a:rPr lang="pt-BR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# identificação do arquivo</a:t>
            </a:r>
          </a:p>
          <a:p>
            <a:r>
              <a:rPr lang="pt-BR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file_name</a:t>
            </a:r>
            <a:r>
              <a:rPr lang="pt-BR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 = "faces/</a:t>
            </a:r>
            <a:r>
              <a:rPr lang="pt-BR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michel</a:t>
            </a:r>
            <a:r>
              <a:rPr lang="pt-BR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/michel-face-1.jpg"</a:t>
            </a:r>
          </a:p>
          <a:p>
            <a:endParaRPr lang="pt-BR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Roboto"/>
            </a:endParaRPr>
          </a:p>
          <a:p>
            <a:r>
              <a:rPr lang="pt-BR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response = </a:t>
            </a:r>
            <a:r>
              <a:rPr lang="pt-BR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client.index_faces</a:t>
            </a:r>
            <a:r>
              <a:rPr lang="pt-BR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(</a:t>
            </a:r>
          </a:p>
          <a:p>
            <a:r>
              <a:rPr lang="pt-BR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    </a:t>
            </a:r>
            <a:r>
              <a:rPr lang="pt-BR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CollectionId</a:t>
            </a:r>
            <a:r>
              <a:rPr lang="pt-BR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='</a:t>
            </a:r>
            <a:r>
              <a:rPr lang="pt-BR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fiap</a:t>
            </a:r>
            <a:r>
              <a:rPr lang="pt-BR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-faces',</a:t>
            </a:r>
          </a:p>
          <a:p>
            <a:r>
              <a:rPr lang="pt-BR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    </a:t>
            </a:r>
            <a:r>
              <a:rPr lang="pt-BR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Image</a:t>
            </a:r>
            <a:r>
              <a:rPr lang="pt-BR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={</a:t>
            </a:r>
          </a:p>
          <a:p>
            <a:r>
              <a:rPr lang="pt-BR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        'S3Object': {</a:t>
            </a:r>
          </a:p>
          <a:p>
            <a:r>
              <a:rPr lang="pt-BR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            '</a:t>
            </a:r>
            <a:r>
              <a:rPr lang="pt-BR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Bucket</a:t>
            </a:r>
            <a:r>
              <a:rPr lang="pt-BR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': </a:t>
            </a:r>
            <a:r>
              <a:rPr lang="pt-BR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bucket_name</a:t>
            </a:r>
            <a:r>
              <a:rPr lang="pt-BR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,</a:t>
            </a:r>
          </a:p>
          <a:p>
            <a:r>
              <a:rPr lang="pt-BR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            '</a:t>
            </a:r>
            <a:r>
              <a:rPr lang="pt-BR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Name</a:t>
            </a:r>
            <a:r>
              <a:rPr lang="pt-BR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': </a:t>
            </a:r>
            <a:r>
              <a:rPr lang="pt-BR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file_name</a:t>
            </a:r>
            <a:endParaRPr lang="pt-BR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Roboto"/>
            </a:endParaRPr>
          </a:p>
          <a:p>
            <a:r>
              <a:rPr lang="pt-BR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        }</a:t>
            </a:r>
          </a:p>
          <a:p>
            <a:r>
              <a:rPr lang="pt-BR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    }</a:t>
            </a:r>
          </a:p>
          <a:p>
            <a:r>
              <a:rPr lang="pt-BR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)</a:t>
            </a:r>
          </a:p>
          <a:p>
            <a:endParaRPr lang="pt-BR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Roboto"/>
            </a:endParaRPr>
          </a:p>
          <a:p>
            <a:r>
              <a:rPr lang="pt-BR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...</a:t>
            </a:r>
          </a:p>
        </p:txBody>
      </p:sp>
      <p:sp>
        <p:nvSpPr>
          <p:cNvPr id="5" name="Google Shape;422;p23">
            <a:extLst>
              <a:ext uri="{FF2B5EF4-FFF2-40B4-BE49-F238E27FC236}">
                <a16:creationId xmlns:a16="http://schemas.microsoft.com/office/drawing/2014/main" id="{08983F23-15E1-D415-1648-D795004EB694}"/>
              </a:ext>
            </a:extLst>
          </p:cNvPr>
          <p:cNvSpPr/>
          <p:nvPr/>
        </p:nvSpPr>
        <p:spPr>
          <a:xfrm>
            <a:off x="1695451" y="2003689"/>
            <a:ext cx="4242702" cy="393991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/>
          <a:p>
            <a:r>
              <a:rPr lang="pt-BR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# adicionando face 3</a:t>
            </a:r>
          </a:p>
          <a:p>
            <a:endParaRPr lang="pt-BR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Roboto"/>
            </a:endParaRPr>
          </a:p>
          <a:p>
            <a:r>
              <a:rPr lang="pt-BR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# identificação do </a:t>
            </a:r>
            <a:r>
              <a:rPr lang="pt-BR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bucket</a:t>
            </a:r>
            <a:endParaRPr lang="pt-BR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Roboto"/>
            </a:endParaRPr>
          </a:p>
          <a:p>
            <a:r>
              <a:rPr lang="pt-BR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bucket_name</a:t>
            </a:r>
            <a:r>
              <a:rPr lang="pt-BR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 = "</a:t>
            </a:r>
            <a:r>
              <a:rPr lang="pt-BR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fiap-cognitive-platforms</a:t>
            </a:r>
            <a:r>
              <a:rPr lang="pt-BR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"</a:t>
            </a:r>
          </a:p>
          <a:p>
            <a:r>
              <a:rPr lang="pt-BR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# identificação do arquivo</a:t>
            </a:r>
          </a:p>
          <a:p>
            <a:r>
              <a:rPr lang="pt-BR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file_name</a:t>
            </a:r>
            <a:r>
              <a:rPr lang="pt-BR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 = "faces/</a:t>
            </a:r>
            <a:r>
              <a:rPr lang="pt-BR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michel</a:t>
            </a:r>
            <a:r>
              <a:rPr lang="pt-BR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/michel-face-1.jpg"</a:t>
            </a:r>
          </a:p>
          <a:p>
            <a:endParaRPr lang="pt-BR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Roboto"/>
            </a:endParaRPr>
          </a:p>
          <a:p>
            <a:r>
              <a:rPr lang="pt-BR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response = </a:t>
            </a:r>
            <a:r>
              <a:rPr lang="pt-BR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client.index_faces</a:t>
            </a:r>
            <a:r>
              <a:rPr lang="pt-BR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(</a:t>
            </a:r>
          </a:p>
          <a:p>
            <a:r>
              <a:rPr lang="pt-BR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    </a:t>
            </a:r>
            <a:r>
              <a:rPr lang="pt-BR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CollectionId</a:t>
            </a:r>
            <a:r>
              <a:rPr lang="pt-BR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='</a:t>
            </a:r>
            <a:r>
              <a:rPr lang="pt-BR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fiap</a:t>
            </a:r>
            <a:r>
              <a:rPr lang="pt-BR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-faces',</a:t>
            </a:r>
          </a:p>
          <a:p>
            <a:r>
              <a:rPr lang="pt-BR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    </a:t>
            </a:r>
            <a:r>
              <a:rPr lang="pt-BR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Image</a:t>
            </a:r>
            <a:r>
              <a:rPr lang="pt-BR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={</a:t>
            </a:r>
          </a:p>
          <a:p>
            <a:r>
              <a:rPr lang="pt-BR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        'S3Object': {</a:t>
            </a:r>
          </a:p>
          <a:p>
            <a:r>
              <a:rPr lang="pt-BR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            '</a:t>
            </a:r>
            <a:r>
              <a:rPr lang="pt-BR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Bucket</a:t>
            </a:r>
            <a:r>
              <a:rPr lang="pt-BR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': </a:t>
            </a:r>
            <a:r>
              <a:rPr lang="pt-BR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bucket_name</a:t>
            </a:r>
            <a:r>
              <a:rPr lang="pt-BR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,</a:t>
            </a:r>
          </a:p>
          <a:p>
            <a:r>
              <a:rPr lang="pt-BR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            '</a:t>
            </a:r>
            <a:r>
              <a:rPr lang="pt-BR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Name</a:t>
            </a:r>
            <a:r>
              <a:rPr lang="pt-BR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': </a:t>
            </a:r>
            <a:r>
              <a:rPr lang="pt-BR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file_name</a:t>
            </a:r>
            <a:endParaRPr lang="pt-BR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Roboto"/>
            </a:endParaRPr>
          </a:p>
          <a:p>
            <a:r>
              <a:rPr lang="pt-BR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        }</a:t>
            </a:r>
          </a:p>
          <a:p>
            <a:r>
              <a:rPr lang="pt-BR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    }</a:t>
            </a:r>
          </a:p>
          <a:p>
            <a:r>
              <a:rPr lang="pt-BR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)</a:t>
            </a:r>
          </a:p>
          <a:p>
            <a:endParaRPr lang="pt-BR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Roboto"/>
            </a:endParaRPr>
          </a:p>
          <a:p>
            <a:r>
              <a:rPr lang="pt-BR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...</a:t>
            </a:r>
          </a:p>
        </p:txBody>
      </p:sp>
      <p:sp>
        <p:nvSpPr>
          <p:cNvPr id="4" name="Google Shape;422;p23">
            <a:extLst>
              <a:ext uri="{FF2B5EF4-FFF2-40B4-BE49-F238E27FC236}">
                <a16:creationId xmlns:a16="http://schemas.microsoft.com/office/drawing/2014/main" id="{8357E655-B843-42F2-D4A3-8CC42CA99942}"/>
              </a:ext>
            </a:extLst>
          </p:cNvPr>
          <p:cNvSpPr/>
          <p:nvPr/>
        </p:nvSpPr>
        <p:spPr>
          <a:xfrm>
            <a:off x="939801" y="2295789"/>
            <a:ext cx="4998352" cy="393991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/>
          <a:p>
            <a:r>
              <a:rPr lang="pt-BR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# adicionando face 2</a:t>
            </a:r>
          </a:p>
          <a:p>
            <a:endParaRPr lang="pt-BR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Roboto"/>
            </a:endParaRPr>
          </a:p>
          <a:p>
            <a:r>
              <a:rPr lang="pt-BR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# identificação do </a:t>
            </a:r>
            <a:r>
              <a:rPr lang="pt-BR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bucket</a:t>
            </a:r>
            <a:endParaRPr lang="pt-BR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Roboto"/>
            </a:endParaRPr>
          </a:p>
          <a:p>
            <a:r>
              <a:rPr lang="pt-BR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bucket_name</a:t>
            </a:r>
            <a:r>
              <a:rPr lang="pt-BR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 = "</a:t>
            </a:r>
            <a:r>
              <a:rPr lang="pt-BR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fiap-cognitive-platforms</a:t>
            </a:r>
            <a:r>
              <a:rPr lang="pt-BR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"</a:t>
            </a:r>
          </a:p>
          <a:p>
            <a:r>
              <a:rPr lang="pt-BR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# identificação do arquivo</a:t>
            </a:r>
          </a:p>
          <a:p>
            <a:r>
              <a:rPr lang="pt-BR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file_name</a:t>
            </a:r>
            <a:r>
              <a:rPr lang="pt-BR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 = "faces/</a:t>
            </a:r>
            <a:r>
              <a:rPr lang="pt-BR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michel</a:t>
            </a:r>
            <a:r>
              <a:rPr lang="pt-BR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/michel-face-1.jpg"</a:t>
            </a:r>
          </a:p>
          <a:p>
            <a:endParaRPr lang="pt-BR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Roboto"/>
            </a:endParaRPr>
          </a:p>
          <a:p>
            <a:r>
              <a:rPr lang="pt-BR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response = </a:t>
            </a:r>
            <a:r>
              <a:rPr lang="pt-BR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client.index_faces</a:t>
            </a:r>
            <a:r>
              <a:rPr lang="pt-BR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(</a:t>
            </a:r>
          </a:p>
          <a:p>
            <a:r>
              <a:rPr lang="pt-BR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    </a:t>
            </a:r>
            <a:r>
              <a:rPr lang="pt-BR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CollectionId</a:t>
            </a:r>
            <a:r>
              <a:rPr lang="pt-BR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='</a:t>
            </a:r>
            <a:r>
              <a:rPr lang="pt-BR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fiap</a:t>
            </a:r>
            <a:r>
              <a:rPr lang="pt-BR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-faces',</a:t>
            </a:r>
          </a:p>
          <a:p>
            <a:r>
              <a:rPr lang="pt-BR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    </a:t>
            </a:r>
            <a:r>
              <a:rPr lang="pt-BR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Image</a:t>
            </a:r>
            <a:r>
              <a:rPr lang="pt-BR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={</a:t>
            </a:r>
          </a:p>
          <a:p>
            <a:r>
              <a:rPr lang="pt-BR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        'S3Object': {</a:t>
            </a:r>
          </a:p>
          <a:p>
            <a:r>
              <a:rPr lang="pt-BR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            '</a:t>
            </a:r>
            <a:r>
              <a:rPr lang="pt-BR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Bucket</a:t>
            </a:r>
            <a:r>
              <a:rPr lang="pt-BR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': </a:t>
            </a:r>
            <a:r>
              <a:rPr lang="pt-BR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bucket_name</a:t>
            </a:r>
            <a:r>
              <a:rPr lang="pt-BR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,</a:t>
            </a:r>
          </a:p>
          <a:p>
            <a:r>
              <a:rPr lang="pt-BR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            '</a:t>
            </a:r>
            <a:r>
              <a:rPr lang="pt-BR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Name</a:t>
            </a:r>
            <a:r>
              <a:rPr lang="pt-BR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': </a:t>
            </a:r>
            <a:r>
              <a:rPr lang="pt-BR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file_name</a:t>
            </a:r>
            <a:endParaRPr lang="pt-BR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Roboto"/>
            </a:endParaRPr>
          </a:p>
          <a:p>
            <a:r>
              <a:rPr lang="pt-BR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        }</a:t>
            </a:r>
          </a:p>
          <a:p>
            <a:r>
              <a:rPr lang="pt-BR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    }</a:t>
            </a:r>
          </a:p>
          <a:p>
            <a:r>
              <a:rPr lang="pt-BR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)</a:t>
            </a:r>
          </a:p>
          <a:p>
            <a:endParaRPr lang="pt-BR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Roboto"/>
            </a:endParaRPr>
          </a:p>
          <a:p>
            <a:r>
              <a:rPr lang="pt-BR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...</a:t>
            </a:r>
          </a:p>
        </p:txBody>
      </p:sp>
      <p:sp>
        <p:nvSpPr>
          <p:cNvPr id="410" name="Google Shape;410;p22"/>
          <p:cNvSpPr txBox="1">
            <a:spLocks noGrp="1"/>
          </p:cNvSpPr>
          <p:nvPr>
            <p:ph type="title"/>
          </p:nvPr>
        </p:nvSpPr>
        <p:spPr>
          <a:xfrm>
            <a:off x="280416" y="268225"/>
            <a:ext cx="10515600" cy="573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800"/>
              <a:buFont typeface="Roboto"/>
              <a:buNone/>
            </a:pPr>
            <a:r>
              <a:rPr lang="pt-BR" sz="2800" dirty="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AMAZON REKOGNITION: </a:t>
            </a:r>
            <a:r>
              <a:rPr lang="pt-BR" sz="2800" b="1" dirty="0">
                <a:solidFill>
                  <a:srgbClr val="E0375F"/>
                </a:solidFill>
                <a:latin typeface="Roboto"/>
                <a:ea typeface="Roboto"/>
                <a:cs typeface="Roboto"/>
                <a:sym typeface="Roboto"/>
              </a:rPr>
              <a:t>FACE RECOGNITION</a:t>
            </a:r>
            <a:endParaRPr sz="2800" dirty="0">
              <a:solidFill>
                <a:srgbClr val="E0375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Google Shape;422;p23">
            <a:extLst>
              <a:ext uri="{FF2B5EF4-FFF2-40B4-BE49-F238E27FC236}">
                <a16:creationId xmlns:a16="http://schemas.microsoft.com/office/drawing/2014/main" id="{8B89BEE5-D4D0-E9AE-6904-D532933E1894}"/>
              </a:ext>
            </a:extLst>
          </p:cNvPr>
          <p:cNvSpPr/>
          <p:nvPr/>
        </p:nvSpPr>
        <p:spPr>
          <a:xfrm>
            <a:off x="368300" y="2587889"/>
            <a:ext cx="5561822" cy="393991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/>
          <a:p>
            <a:r>
              <a:rPr lang="pt-BR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# adicionando face 1</a:t>
            </a:r>
          </a:p>
          <a:p>
            <a:endParaRPr lang="pt-BR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Roboto"/>
            </a:endParaRPr>
          </a:p>
          <a:p>
            <a:r>
              <a:rPr lang="pt-BR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# identificação do </a:t>
            </a:r>
            <a:r>
              <a:rPr lang="pt-BR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bucket</a:t>
            </a:r>
            <a:endParaRPr lang="pt-BR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Roboto"/>
            </a:endParaRPr>
          </a:p>
          <a:p>
            <a:r>
              <a:rPr lang="pt-BR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bucket_name</a:t>
            </a:r>
            <a:r>
              <a:rPr lang="pt-BR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 = "</a:t>
            </a:r>
            <a:r>
              <a:rPr lang="pt-BR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fiap-cognitive-platforms</a:t>
            </a:r>
            <a:r>
              <a:rPr lang="pt-BR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"</a:t>
            </a:r>
          </a:p>
          <a:p>
            <a:r>
              <a:rPr lang="pt-BR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# identificação do arquivo</a:t>
            </a:r>
          </a:p>
          <a:p>
            <a:r>
              <a:rPr lang="pt-BR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file_name</a:t>
            </a:r>
            <a:r>
              <a:rPr lang="pt-BR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 = "faces/</a:t>
            </a:r>
            <a:r>
              <a:rPr lang="pt-BR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michel</a:t>
            </a:r>
            <a:r>
              <a:rPr lang="pt-BR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/michel-face-1.jpg"</a:t>
            </a:r>
          </a:p>
          <a:p>
            <a:endParaRPr lang="pt-BR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Roboto"/>
            </a:endParaRPr>
          </a:p>
          <a:p>
            <a:r>
              <a:rPr lang="pt-BR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response = </a:t>
            </a:r>
            <a:r>
              <a:rPr lang="pt-BR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client.index_faces</a:t>
            </a:r>
            <a:r>
              <a:rPr lang="pt-BR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(</a:t>
            </a:r>
          </a:p>
          <a:p>
            <a:r>
              <a:rPr lang="pt-BR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    </a:t>
            </a:r>
            <a:r>
              <a:rPr lang="pt-BR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CollectionId</a:t>
            </a:r>
            <a:r>
              <a:rPr lang="pt-BR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='</a:t>
            </a:r>
            <a:r>
              <a:rPr lang="pt-BR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fiap</a:t>
            </a:r>
            <a:r>
              <a:rPr lang="pt-BR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-faces',</a:t>
            </a:r>
          </a:p>
          <a:p>
            <a:r>
              <a:rPr lang="pt-BR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    </a:t>
            </a:r>
            <a:r>
              <a:rPr lang="pt-BR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Image</a:t>
            </a:r>
            <a:r>
              <a:rPr lang="pt-BR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={</a:t>
            </a:r>
          </a:p>
          <a:p>
            <a:r>
              <a:rPr lang="pt-BR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        'S3Object': {</a:t>
            </a:r>
          </a:p>
          <a:p>
            <a:r>
              <a:rPr lang="pt-BR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            '</a:t>
            </a:r>
            <a:r>
              <a:rPr lang="pt-BR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Bucket</a:t>
            </a:r>
            <a:r>
              <a:rPr lang="pt-BR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': </a:t>
            </a:r>
            <a:r>
              <a:rPr lang="pt-BR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bucket_name</a:t>
            </a:r>
            <a:r>
              <a:rPr lang="pt-BR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,</a:t>
            </a:r>
          </a:p>
          <a:p>
            <a:r>
              <a:rPr lang="pt-BR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            '</a:t>
            </a:r>
            <a:r>
              <a:rPr lang="pt-BR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Name</a:t>
            </a:r>
            <a:r>
              <a:rPr lang="pt-BR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': </a:t>
            </a:r>
            <a:r>
              <a:rPr lang="pt-BR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file_name</a:t>
            </a:r>
            <a:endParaRPr lang="pt-BR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Roboto"/>
            </a:endParaRPr>
          </a:p>
          <a:p>
            <a:r>
              <a:rPr lang="pt-BR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        }</a:t>
            </a:r>
          </a:p>
          <a:p>
            <a:r>
              <a:rPr lang="pt-BR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    }</a:t>
            </a:r>
          </a:p>
          <a:p>
            <a:r>
              <a:rPr lang="pt-BR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)</a:t>
            </a:r>
          </a:p>
          <a:p>
            <a:endParaRPr lang="pt-BR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Roboto"/>
            </a:endParaRPr>
          </a:p>
          <a:p>
            <a:r>
              <a:rPr lang="pt-BR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...</a:t>
            </a:r>
          </a:p>
        </p:txBody>
      </p:sp>
      <p:sp>
        <p:nvSpPr>
          <p:cNvPr id="6" name="Google Shape;411;p22">
            <a:extLst>
              <a:ext uri="{FF2B5EF4-FFF2-40B4-BE49-F238E27FC236}">
                <a16:creationId xmlns:a16="http://schemas.microsoft.com/office/drawing/2014/main" id="{B7C580B4-BD67-E1B7-68E7-F281FDCE2690}"/>
              </a:ext>
            </a:extLst>
          </p:cNvPr>
          <p:cNvSpPr txBox="1"/>
          <p:nvPr/>
        </p:nvSpPr>
        <p:spPr>
          <a:xfrm>
            <a:off x="323850" y="981075"/>
            <a:ext cx="1156335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000"/>
              <a:buFont typeface="Arial"/>
              <a:buNone/>
            </a:pPr>
            <a:r>
              <a:rPr lang="pt-BR" sz="1800" dirty="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Cada face criada deverá ser associada uma coleção pela operação de indexação.</a:t>
            </a:r>
            <a:endParaRPr sz="1200" dirty="0"/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B5104141-B527-78CB-233A-A05AAF9477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05"/>
          <a:stretch/>
        </p:blipFill>
        <p:spPr bwMode="auto">
          <a:xfrm rot="16200000">
            <a:off x="7164296" y="4618215"/>
            <a:ext cx="2279695" cy="1632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38A4EF95-9F59-E793-A55A-9623068DFD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736"/>
          <a:stretch/>
        </p:blipFill>
        <p:spPr bwMode="auto">
          <a:xfrm>
            <a:off x="6132423" y="4254314"/>
            <a:ext cx="1667365" cy="2320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6CBF7E02-40CD-4172-F210-5525AA33E3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83" t="16848" r="42519"/>
          <a:stretch/>
        </p:blipFill>
        <p:spPr bwMode="auto">
          <a:xfrm>
            <a:off x="6124393" y="1504986"/>
            <a:ext cx="2932826" cy="3215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E9BF0E8F-1851-E6D7-6B0F-062C86881E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7842018" y="2501063"/>
            <a:ext cx="5237858" cy="3069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319316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22"/>
          <p:cNvSpPr txBox="1">
            <a:spLocks noGrp="1"/>
          </p:cNvSpPr>
          <p:nvPr>
            <p:ph type="title"/>
          </p:nvPr>
        </p:nvSpPr>
        <p:spPr>
          <a:xfrm>
            <a:off x="280416" y="268225"/>
            <a:ext cx="10515600" cy="573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800"/>
              <a:buFont typeface="Roboto"/>
              <a:buNone/>
            </a:pPr>
            <a:r>
              <a:rPr lang="pt-BR" sz="2800" dirty="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AMAZON REKOGNITION: </a:t>
            </a:r>
            <a:r>
              <a:rPr lang="pt-BR" sz="2800" b="1" dirty="0">
                <a:solidFill>
                  <a:srgbClr val="E0375F"/>
                </a:solidFill>
                <a:latin typeface="Roboto"/>
                <a:ea typeface="Roboto"/>
                <a:cs typeface="Roboto"/>
                <a:sym typeface="Roboto"/>
              </a:rPr>
              <a:t>FACE RECOGNITION</a:t>
            </a:r>
            <a:endParaRPr sz="2800" dirty="0">
              <a:solidFill>
                <a:srgbClr val="E0375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Google Shape;422;p23">
            <a:extLst>
              <a:ext uri="{FF2B5EF4-FFF2-40B4-BE49-F238E27FC236}">
                <a16:creationId xmlns:a16="http://schemas.microsoft.com/office/drawing/2014/main" id="{8B89BEE5-D4D0-E9AE-6904-D532933E1894}"/>
              </a:ext>
            </a:extLst>
          </p:cNvPr>
          <p:cNvSpPr/>
          <p:nvPr/>
        </p:nvSpPr>
        <p:spPr>
          <a:xfrm>
            <a:off x="368300" y="1767191"/>
            <a:ext cx="11518900" cy="148246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/>
          <a:p>
            <a:r>
              <a:rPr lang="pt-BR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response = </a:t>
            </a:r>
            <a:r>
              <a:rPr lang="pt-BR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client.associate_faces</a:t>
            </a:r>
            <a:r>
              <a:rPr lang="pt-BR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(</a:t>
            </a:r>
          </a:p>
          <a:p>
            <a:r>
              <a:rPr lang="pt-BR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            </a:t>
            </a:r>
            <a:r>
              <a:rPr lang="pt-BR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CollectionId</a:t>
            </a:r>
            <a:r>
              <a:rPr lang="pt-BR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="</a:t>
            </a:r>
            <a:r>
              <a:rPr lang="pt-BR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fiap</a:t>
            </a:r>
            <a:r>
              <a:rPr lang="pt-BR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-faces",</a:t>
            </a:r>
          </a:p>
          <a:p>
            <a:r>
              <a:rPr lang="pt-BR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            </a:t>
            </a:r>
            <a:r>
              <a:rPr lang="pt-BR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UserId</a:t>
            </a:r>
            <a:r>
              <a:rPr lang="pt-BR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="</a:t>
            </a:r>
            <a:r>
              <a:rPr lang="pt-BR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michel-fernandes</a:t>
            </a:r>
            <a:r>
              <a:rPr lang="pt-BR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",</a:t>
            </a:r>
          </a:p>
          <a:p>
            <a:r>
              <a:rPr lang="pt-BR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            </a:t>
            </a:r>
            <a:r>
              <a:rPr lang="pt-BR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FaceIds</a:t>
            </a:r>
            <a:r>
              <a:rPr lang="pt-BR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=["e83e5d07-620c-42fe-b887-c87edf276e5e", "2cc76cfb-7e16-4812-8099-47ebd9482985", "78041e1c-ceb3-4ac1-8e39-10c3de1c7b3b", "78041e1c-ceb3-4ac1-8e39-10c3de1c7b3b", "7de5b11f-8756-4ed8-ae29-9b5c6c434ad5"]</a:t>
            </a:r>
          </a:p>
          <a:p>
            <a:r>
              <a:rPr lang="pt-BR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)</a:t>
            </a:r>
          </a:p>
        </p:txBody>
      </p:sp>
      <p:sp>
        <p:nvSpPr>
          <p:cNvPr id="6" name="Google Shape;411;p22">
            <a:extLst>
              <a:ext uri="{FF2B5EF4-FFF2-40B4-BE49-F238E27FC236}">
                <a16:creationId xmlns:a16="http://schemas.microsoft.com/office/drawing/2014/main" id="{B7C580B4-BD67-E1B7-68E7-F281FDCE2690}"/>
              </a:ext>
            </a:extLst>
          </p:cNvPr>
          <p:cNvSpPr txBox="1"/>
          <p:nvPr/>
        </p:nvSpPr>
        <p:spPr>
          <a:xfrm>
            <a:off x="323850" y="981075"/>
            <a:ext cx="11563350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000"/>
              <a:buFont typeface="Arial"/>
              <a:buNone/>
            </a:pPr>
            <a:r>
              <a:rPr lang="pt-BR" sz="1800" dirty="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Após a indexação, a qual retorna uma identificação para cada face, criamos um usuário associado essas identificações. Assim, detecções desta faces poderão ser identificadas pelo usuário respectivo.</a:t>
            </a:r>
            <a:endParaRPr sz="1200" dirty="0"/>
          </a:p>
        </p:txBody>
      </p:sp>
      <p:sp>
        <p:nvSpPr>
          <p:cNvPr id="8" name="Google Shape;422;p23">
            <a:extLst>
              <a:ext uri="{FF2B5EF4-FFF2-40B4-BE49-F238E27FC236}">
                <a16:creationId xmlns:a16="http://schemas.microsoft.com/office/drawing/2014/main" id="{761DF332-DE9C-7CE7-1559-61A235F6EC5A}"/>
              </a:ext>
            </a:extLst>
          </p:cNvPr>
          <p:cNvSpPr/>
          <p:nvPr/>
        </p:nvSpPr>
        <p:spPr>
          <a:xfrm>
            <a:off x="323850" y="3429000"/>
            <a:ext cx="11518900" cy="253365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/>
          <a:p>
            <a:r>
              <a:rPr lang="pt-BR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file_name_source</a:t>
            </a:r>
            <a:r>
              <a:rPr lang="pt-BR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 = "aula-1-plataforma-aws/imagens/michel-2.jpg"</a:t>
            </a:r>
          </a:p>
          <a:p>
            <a:endParaRPr lang="pt-BR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Roboto"/>
            </a:endParaRPr>
          </a:p>
          <a:p>
            <a:r>
              <a:rPr lang="pt-BR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with</a:t>
            </a:r>
            <a:r>
              <a:rPr lang="pt-BR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 open(</a:t>
            </a:r>
            <a:r>
              <a:rPr lang="pt-BR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file_name_source</a:t>
            </a:r>
            <a:r>
              <a:rPr lang="pt-BR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, "</a:t>
            </a:r>
            <a:r>
              <a:rPr lang="pt-BR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rb</a:t>
            </a:r>
            <a:r>
              <a:rPr lang="pt-BR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") as file:</a:t>
            </a:r>
          </a:p>
          <a:p>
            <a:r>
              <a:rPr lang="pt-BR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  </a:t>
            </a:r>
            <a:r>
              <a:rPr lang="pt-BR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img_file</a:t>
            </a:r>
            <a:r>
              <a:rPr lang="pt-BR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 = </a:t>
            </a:r>
            <a:r>
              <a:rPr lang="pt-BR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file.read</a:t>
            </a:r>
            <a:r>
              <a:rPr lang="pt-BR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()</a:t>
            </a:r>
          </a:p>
          <a:p>
            <a:r>
              <a:rPr lang="pt-BR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  </a:t>
            </a:r>
            <a:r>
              <a:rPr lang="pt-BR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bytes_file_source</a:t>
            </a:r>
            <a:r>
              <a:rPr lang="pt-BR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 = </a:t>
            </a:r>
            <a:r>
              <a:rPr lang="pt-BR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bytearray</a:t>
            </a:r>
            <a:r>
              <a:rPr lang="pt-BR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(</a:t>
            </a:r>
            <a:r>
              <a:rPr lang="pt-BR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img_file</a:t>
            </a:r>
            <a:r>
              <a:rPr lang="pt-BR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)</a:t>
            </a:r>
          </a:p>
          <a:p>
            <a:endParaRPr lang="pt-BR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Roboto"/>
            </a:endParaRPr>
          </a:p>
          <a:p>
            <a:r>
              <a:rPr lang="pt-BR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# enviando a requisição com a </a:t>
            </a:r>
            <a:r>
              <a:rPr lang="pt-BR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imgem</a:t>
            </a:r>
            <a:r>
              <a:rPr lang="pt-BR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 local</a:t>
            </a:r>
          </a:p>
          <a:p>
            <a:r>
              <a:rPr lang="pt-BR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response = </a:t>
            </a:r>
            <a:r>
              <a:rPr lang="pt-BR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client.search_faces_by_image</a:t>
            </a:r>
            <a:r>
              <a:rPr lang="pt-BR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(</a:t>
            </a:r>
          </a:p>
          <a:p>
            <a:r>
              <a:rPr lang="pt-BR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    </a:t>
            </a:r>
            <a:r>
              <a:rPr lang="pt-BR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Image</a:t>
            </a:r>
            <a:r>
              <a:rPr lang="pt-BR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={'Bytes': </a:t>
            </a:r>
            <a:r>
              <a:rPr lang="pt-BR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bytes_file_source</a:t>
            </a:r>
            <a:r>
              <a:rPr lang="pt-BR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},</a:t>
            </a:r>
          </a:p>
          <a:p>
            <a:r>
              <a:rPr lang="pt-BR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    </a:t>
            </a:r>
            <a:r>
              <a:rPr lang="pt-BR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CollectionId</a:t>
            </a:r>
            <a:r>
              <a:rPr lang="pt-BR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='</a:t>
            </a:r>
            <a:r>
              <a:rPr lang="pt-BR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fiap</a:t>
            </a:r>
            <a:r>
              <a:rPr lang="pt-BR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-faces'</a:t>
            </a:r>
          </a:p>
          <a:p>
            <a:r>
              <a:rPr lang="pt-BR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81594312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22"/>
          <p:cNvSpPr txBox="1">
            <a:spLocks noGrp="1"/>
          </p:cNvSpPr>
          <p:nvPr>
            <p:ph type="title"/>
          </p:nvPr>
        </p:nvSpPr>
        <p:spPr>
          <a:xfrm>
            <a:off x="280416" y="268225"/>
            <a:ext cx="10515600" cy="573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800"/>
              <a:buFont typeface="Roboto"/>
              <a:buNone/>
            </a:pPr>
            <a:r>
              <a:rPr lang="pt-BR" sz="2800" dirty="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AMAZON REKOGNITION: </a:t>
            </a:r>
            <a:r>
              <a:rPr lang="pt-BR" sz="2800" b="1" dirty="0">
                <a:solidFill>
                  <a:srgbClr val="E0375F"/>
                </a:solidFill>
                <a:latin typeface="Roboto"/>
                <a:ea typeface="Roboto"/>
                <a:cs typeface="Roboto"/>
                <a:sym typeface="Roboto"/>
              </a:rPr>
              <a:t>FACE RECOGNITION</a:t>
            </a:r>
            <a:endParaRPr sz="2800" dirty="0">
              <a:solidFill>
                <a:srgbClr val="E0375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" name="Google Shape;411;p22">
            <a:extLst>
              <a:ext uri="{FF2B5EF4-FFF2-40B4-BE49-F238E27FC236}">
                <a16:creationId xmlns:a16="http://schemas.microsoft.com/office/drawing/2014/main" id="{B7C580B4-BD67-E1B7-68E7-F281FDCE2690}"/>
              </a:ext>
            </a:extLst>
          </p:cNvPr>
          <p:cNvSpPr txBox="1"/>
          <p:nvPr/>
        </p:nvSpPr>
        <p:spPr>
          <a:xfrm>
            <a:off x="323850" y="981075"/>
            <a:ext cx="11563350" cy="1477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000"/>
              <a:buFont typeface="Arial"/>
              <a:buNone/>
            </a:pPr>
            <a:r>
              <a:rPr lang="pt-BR" sz="1800" dirty="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O resultado da análise de reconhecimento de faces retorna quais identificações de face possuem maior similaridade, a partir da face detectada.</a:t>
            </a: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000"/>
              <a:buFont typeface="Arial"/>
              <a:buNone/>
            </a:pPr>
            <a:endParaRPr lang="pt-BR" sz="1800" dirty="0">
              <a:solidFill>
                <a:srgbClr val="94A2AC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000"/>
              <a:buFont typeface="Arial"/>
              <a:buNone/>
            </a:pPr>
            <a:r>
              <a:rPr lang="pt-BR" sz="1800" dirty="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No caso abaixo, o </a:t>
            </a:r>
            <a:r>
              <a:rPr lang="pt-BR" sz="1800" i="1" dirty="0" err="1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FaceId</a:t>
            </a:r>
            <a:r>
              <a:rPr lang="pt-BR" sz="1800" dirty="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 com maior similaridade, é a primeira a ser exibida (99,997%), e83e5d07-620c-42fe-b887-c87edf276e5e’.</a:t>
            </a:r>
            <a:endParaRPr sz="1200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90833504-387A-289B-89B7-8130E2F7B8C5}"/>
              </a:ext>
            </a:extLst>
          </p:cNvPr>
          <p:cNvSpPr txBox="1"/>
          <p:nvPr/>
        </p:nvSpPr>
        <p:spPr>
          <a:xfrm>
            <a:off x="323850" y="2598188"/>
            <a:ext cx="11372850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0" i="0" dirty="0">
                <a:solidFill>
                  <a:srgbClr val="21212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{</a:t>
            </a:r>
            <a:r>
              <a:rPr lang="pt-BR" b="0" i="0" dirty="0">
                <a:solidFill>
                  <a:srgbClr val="E0375F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</a:t>
            </a:r>
            <a:r>
              <a:rPr lang="pt-BR" b="0" i="0" dirty="0" err="1">
                <a:solidFill>
                  <a:srgbClr val="E0375F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SearchedFaceBoundingBox</a:t>
            </a:r>
            <a:r>
              <a:rPr lang="pt-BR" b="0" i="0" dirty="0">
                <a:solidFill>
                  <a:srgbClr val="21212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': {'</a:t>
            </a:r>
            <a:r>
              <a:rPr lang="pt-BR" b="0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Width</a:t>
            </a:r>
            <a:r>
              <a:rPr lang="pt-BR" b="0" i="0" dirty="0">
                <a:solidFill>
                  <a:srgbClr val="21212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': 0.08660564571619034, '</a:t>
            </a:r>
            <a:r>
              <a:rPr lang="pt-BR" b="0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Height</a:t>
            </a:r>
            <a:r>
              <a:rPr lang="pt-BR" b="0" i="0" dirty="0">
                <a:solidFill>
                  <a:srgbClr val="21212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': 0.1640600711107254, '</a:t>
            </a:r>
            <a:r>
              <a:rPr lang="pt-BR" b="0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Left</a:t>
            </a:r>
            <a:r>
              <a:rPr lang="pt-BR" b="0" i="0" dirty="0">
                <a:solidFill>
                  <a:srgbClr val="21212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': 0.4237428903579712, 'Top': 0.21024146676063538}, '</a:t>
            </a:r>
            <a:r>
              <a:rPr lang="pt-BR" b="0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SearchedFaceConfidence</a:t>
            </a:r>
            <a:r>
              <a:rPr lang="pt-BR" b="0" i="0" dirty="0">
                <a:solidFill>
                  <a:srgbClr val="21212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': 99.9974594116211, </a:t>
            </a:r>
            <a:r>
              <a:rPr lang="pt-BR" b="0" i="0" dirty="0">
                <a:solidFill>
                  <a:srgbClr val="E0375F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</a:t>
            </a:r>
            <a:r>
              <a:rPr lang="pt-BR" b="0" i="0" dirty="0" err="1">
                <a:solidFill>
                  <a:srgbClr val="E0375F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FaceMatches</a:t>
            </a:r>
            <a:r>
              <a:rPr lang="pt-BR" b="0" i="0" dirty="0">
                <a:solidFill>
                  <a:srgbClr val="21212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': [{'</a:t>
            </a:r>
            <a:r>
              <a:rPr lang="pt-BR" b="0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Similarity</a:t>
            </a:r>
            <a:r>
              <a:rPr lang="pt-BR" b="0" i="0" dirty="0">
                <a:solidFill>
                  <a:srgbClr val="21212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': 99.99769592285156, 'Face': {'</a:t>
            </a:r>
            <a:r>
              <a:rPr lang="pt-BR" b="0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FaceId</a:t>
            </a:r>
            <a:r>
              <a:rPr lang="pt-BR" b="0" i="0" dirty="0">
                <a:solidFill>
                  <a:srgbClr val="21212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': '</a:t>
            </a:r>
            <a:r>
              <a:rPr lang="pt-BR" b="0" i="0" dirty="0">
                <a:solidFill>
                  <a:srgbClr val="E0375F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e83e5d07-620c-42fe-b887-c87edf276e5e</a:t>
            </a:r>
            <a:r>
              <a:rPr lang="pt-BR" b="0" i="0" dirty="0">
                <a:solidFill>
                  <a:srgbClr val="21212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', '</a:t>
            </a:r>
            <a:r>
              <a:rPr lang="pt-BR" b="0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BoundingBox</a:t>
            </a:r>
            <a:r>
              <a:rPr lang="pt-BR" b="0" i="0" dirty="0">
                <a:solidFill>
                  <a:srgbClr val="21212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': {'</a:t>
            </a:r>
            <a:r>
              <a:rPr lang="pt-BR" b="0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Width</a:t>
            </a:r>
            <a:r>
              <a:rPr lang="pt-BR" b="0" i="0" dirty="0">
                <a:solidFill>
                  <a:srgbClr val="21212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': 0.06068820133805275, '</a:t>
            </a:r>
            <a:r>
              <a:rPr lang="pt-BR" b="0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Height</a:t>
            </a:r>
            <a:r>
              <a:rPr lang="pt-BR" b="0" i="0" dirty="0">
                <a:solidFill>
                  <a:srgbClr val="21212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': 0.1598840057849884, '</a:t>
            </a:r>
            <a:r>
              <a:rPr lang="pt-BR" b="0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Left</a:t>
            </a:r>
            <a:r>
              <a:rPr lang="pt-BR" b="0" i="0" dirty="0">
                <a:solidFill>
                  <a:srgbClr val="21212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': 0.3239020109176636, 'Top': 0.29020199179649353}, '</a:t>
            </a:r>
            <a:r>
              <a:rPr lang="pt-BR" b="0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ImageId</a:t>
            </a:r>
            <a:r>
              <a:rPr lang="pt-BR" b="0" i="0" dirty="0">
                <a:solidFill>
                  <a:srgbClr val="21212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': 'be2b4636-bf0e-3ca7-b8eb-3d4763abc069', '</a:t>
            </a:r>
            <a:r>
              <a:rPr lang="pt-BR" b="0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Confidence</a:t>
            </a:r>
            <a:r>
              <a:rPr lang="pt-BR" b="0" i="0" dirty="0">
                <a:solidFill>
                  <a:srgbClr val="21212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': 99.98999786376953, '</a:t>
            </a:r>
            <a:r>
              <a:rPr lang="pt-BR" b="0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IndexFacesModelVersion</a:t>
            </a:r>
            <a:r>
              <a:rPr lang="pt-BR" b="0" i="0" dirty="0">
                <a:solidFill>
                  <a:srgbClr val="21212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': '6.0'}}, {'</a:t>
            </a:r>
            <a:r>
              <a:rPr lang="pt-BR" b="0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Similarity</a:t>
            </a:r>
            <a:r>
              <a:rPr lang="pt-BR" b="0" i="0" dirty="0">
                <a:solidFill>
                  <a:srgbClr val="21212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': 99.99230194091797, 'Face': {'</a:t>
            </a:r>
            <a:r>
              <a:rPr lang="pt-BR" b="0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FaceId</a:t>
            </a:r>
            <a:r>
              <a:rPr lang="pt-BR" b="0" i="0" dirty="0">
                <a:solidFill>
                  <a:srgbClr val="21212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': '</a:t>
            </a:r>
            <a:r>
              <a:rPr lang="pt-BR" b="0" i="0" dirty="0">
                <a:solidFill>
                  <a:srgbClr val="E0375F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78041e1c-ceb3-4ac1-8e39-10c3de1c7b3b</a:t>
            </a:r>
            <a:r>
              <a:rPr lang="pt-BR" b="0" i="0" dirty="0">
                <a:solidFill>
                  <a:srgbClr val="21212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', '</a:t>
            </a:r>
            <a:r>
              <a:rPr lang="pt-BR" b="0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BoundingBox</a:t>
            </a:r>
            <a:r>
              <a:rPr lang="pt-BR" b="0" i="0" dirty="0">
                <a:solidFill>
                  <a:srgbClr val="21212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': {'</a:t>
            </a:r>
            <a:r>
              <a:rPr lang="pt-BR" b="0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Width</a:t>
            </a:r>
            <a:r>
              <a:rPr lang="pt-BR" b="0" i="0" dirty="0">
                <a:solidFill>
                  <a:srgbClr val="21212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': 0.17435400187969208, '</a:t>
            </a:r>
            <a:r>
              <a:rPr lang="pt-BR" b="0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Height</a:t>
            </a:r>
            <a:r>
              <a:rPr lang="pt-BR" b="0" i="0" dirty="0">
                <a:solidFill>
                  <a:srgbClr val="21212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': 0.12009300291538239, '</a:t>
            </a:r>
            <a:r>
              <a:rPr lang="pt-BR" b="0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Left</a:t>
            </a:r>
            <a:r>
              <a:rPr lang="pt-BR" b="0" i="0" dirty="0">
                <a:solidFill>
                  <a:srgbClr val="21212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': 0.3828980028629303, 'Top': 0.17252500355243683}, '</a:t>
            </a:r>
            <a:r>
              <a:rPr lang="pt-BR" b="0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ImageId</a:t>
            </a:r>
            <a:r>
              <a:rPr lang="pt-BR" b="0" i="0" dirty="0">
                <a:solidFill>
                  <a:srgbClr val="21212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': '291d95be-d0a0-3b2b-a1ee-73e58b8f84d8', '</a:t>
            </a:r>
            <a:r>
              <a:rPr lang="pt-BR" b="0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Confidence</a:t>
            </a:r>
            <a:r>
              <a:rPr lang="pt-BR" b="0" i="0" dirty="0">
                <a:solidFill>
                  <a:srgbClr val="21212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': 99.99039459228516, '</a:t>
            </a:r>
            <a:r>
              <a:rPr lang="pt-BR" b="0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IndexFacesModelVersion</a:t>
            </a:r>
            <a:r>
              <a:rPr lang="pt-BR" b="0" i="0" dirty="0">
                <a:solidFill>
                  <a:srgbClr val="21212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': '6.0'}}, {'</a:t>
            </a:r>
            <a:r>
              <a:rPr lang="pt-BR" b="0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Similarity</a:t>
            </a:r>
            <a:r>
              <a:rPr lang="pt-BR" b="0" i="0" dirty="0">
                <a:solidFill>
                  <a:srgbClr val="21212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': 99.96699523925781, 'Face': {'</a:t>
            </a:r>
            <a:r>
              <a:rPr lang="pt-BR" b="0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FaceId</a:t>
            </a:r>
            <a:r>
              <a:rPr lang="pt-BR" b="0" i="0" dirty="0">
                <a:solidFill>
                  <a:srgbClr val="21212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': '</a:t>
            </a:r>
            <a:r>
              <a:rPr lang="pt-BR" b="0" i="0" dirty="0">
                <a:solidFill>
                  <a:srgbClr val="E0375F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2cc76cfb-7e16-4812-8099-47ebd9482985</a:t>
            </a:r>
            <a:r>
              <a:rPr lang="pt-BR" b="0" i="0" dirty="0">
                <a:solidFill>
                  <a:srgbClr val="21212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', '</a:t>
            </a:r>
            <a:r>
              <a:rPr lang="pt-BR" b="0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BoundingBox</a:t>
            </a:r>
            <a:r>
              <a:rPr lang="pt-BR" b="0" i="0" dirty="0">
                <a:solidFill>
                  <a:srgbClr val="21212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': {'</a:t>
            </a:r>
            <a:r>
              <a:rPr lang="pt-BR" b="0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Width</a:t>
            </a:r>
            <a:r>
              <a:rPr lang="pt-BR" b="0" i="0" dirty="0">
                <a:solidFill>
                  <a:srgbClr val="21212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': 0.5389999747276306, '</a:t>
            </a:r>
            <a:r>
              <a:rPr lang="pt-BR" b="0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Height</a:t>
            </a:r>
            <a:r>
              <a:rPr lang="pt-BR" b="0" i="0" dirty="0">
                <a:solidFill>
                  <a:srgbClr val="21212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': 0.41245800256729126, '</a:t>
            </a:r>
            <a:r>
              <a:rPr lang="pt-BR" b="0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Left</a:t>
            </a:r>
            <a:r>
              <a:rPr lang="pt-BR" b="0" i="0" dirty="0">
                <a:solidFill>
                  <a:srgbClr val="21212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': 0.21515800058841705, 'Top': 0.29811200499534607}, '</a:t>
            </a:r>
            <a:r>
              <a:rPr lang="pt-BR" b="0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ImageId</a:t>
            </a:r>
            <a:r>
              <a:rPr lang="pt-BR" b="0" i="0" dirty="0">
                <a:solidFill>
                  <a:srgbClr val="21212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': '99683268-9be7-37e5-9f74-f7150b67d592', '</a:t>
            </a:r>
            <a:r>
              <a:rPr lang="pt-BR" b="0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Confidence</a:t>
            </a:r>
            <a:r>
              <a:rPr lang="pt-BR" b="0" i="0" dirty="0">
                <a:solidFill>
                  <a:srgbClr val="21212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': 99.99970245361328, '</a:t>
            </a:r>
            <a:r>
              <a:rPr lang="pt-BR" b="0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IndexFacesModelVersion</a:t>
            </a:r>
            <a:r>
              <a:rPr lang="pt-BR" b="0" i="0" dirty="0">
                <a:solidFill>
                  <a:srgbClr val="21212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': '6.0'}}, {'</a:t>
            </a:r>
            <a:r>
              <a:rPr lang="pt-BR" b="0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Similarity</a:t>
            </a:r>
            <a:r>
              <a:rPr lang="pt-BR" b="0" i="0" dirty="0">
                <a:solidFill>
                  <a:srgbClr val="21212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': 99.96072387695312, 'Face': {'</a:t>
            </a:r>
            <a:r>
              <a:rPr lang="pt-BR" b="0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FaceId</a:t>
            </a:r>
            <a:r>
              <a:rPr lang="pt-BR" b="0" i="0" dirty="0">
                <a:solidFill>
                  <a:srgbClr val="21212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': '</a:t>
            </a:r>
            <a:r>
              <a:rPr lang="pt-BR" b="0" i="0" dirty="0">
                <a:solidFill>
                  <a:srgbClr val="E0375F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7de5b11f-8756-4ed8-ae29-9b5c6c434ad5</a:t>
            </a:r>
            <a:r>
              <a:rPr lang="pt-BR" b="0" i="0" dirty="0">
                <a:solidFill>
                  <a:srgbClr val="21212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', '</a:t>
            </a:r>
            <a:r>
              <a:rPr lang="pt-BR" b="0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BoundingBox</a:t>
            </a:r>
            <a:r>
              <a:rPr lang="pt-BR" b="0" i="0" dirty="0">
                <a:solidFill>
                  <a:srgbClr val="21212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': {'</a:t>
            </a:r>
            <a:r>
              <a:rPr lang="pt-BR" b="0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Width</a:t>
            </a:r>
            <a:r>
              <a:rPr lang="pt-BR" b="0" i="0" dirty="0">
                <a:solidFill>
                  <a:srgbClr val="21212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': 0.6120060086250305, '</a:t>
            </a:r>
            <a:r>
              <a:rPr lang="pt-BR" b="0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Height</a:t>
            </a:r>
            <a:r>
              <a:rPr lang="pt-BR" b="0" i="0" dirty="0">
                <a:solidFill>
                  <a:srgbClr val="21212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': 0.4575960040092468, '</a:t>
            </a:r>
            <a:r>
              <a:rPr lang="pt-BR" b="0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Left</a:t>
            </a:r>
            <a:r>
              <a:rPr lang="pt-BR" b="0" i="0" dirty="0">
                <a:solidFill>
                  <a:srgbClr val="21212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': 0.27334800362586975, 'Top': 0.22377200424671173}, '</a:t>
            </a:r>
            <a:r>
              <a:rPr lang="pt-BR" b="0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ImageId</a:t>
            </a:r>
            <a:r>
              <a:rPr lang="pt-BR" b="0" i="0" dirty="0">
                <a:solidFill>
                  <a:srgbClr val="21212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': 'c4564d26-c117-3e5c-85c9-f795db4375af', '</a:t>
            </a:r>
            <a:r>
              <a:rPr lang="pt-BR" b="0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Confidence</a:t>
            </a:r>
            <a:r>
              <a:rPr lang="pt-BR" b="0" i="0" dirty="0">
                <a:solidFill>
                  <a:srgbClr val="21212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': 99.99970245361328, '</a:t>
            </a:r>
            <a:r>
              <a:rPr lang="pt-BR" b="0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IndexFacesModelVersion</a:t>
            </a:r>
            <a:r>
              <a:rPr lang="pt-BR" b="0" i="0" dirty="0">
                <a:solidFill>
                  <a:srgbClr val="21212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': '6.0'}}], '</a:t>
            </a:r>
            <a:r>
              <a:rPr lang="pt-BR" b="0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FaceModelVersion</a:t>
            </a:r>
            <a:r>
              <a:rPr lang="pt-BR" b="0" i="0" dirty="0">
                <a:solidFill>
                  <a:srgbClr val="21212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': '6.0', '</a:t>
            </a:r>
            <a:r>
              <a:rPr lang="pt-BR" b="0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ResponseMetadata</a:t>
            </a:r>
            <a:r>
              <a:rPr lang="pt-BR" b="0" i="0" dirty="0">
                <a:solidFill>
                  <a:srgbClr val="21212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': {'</a:t>
            </a:r>
            <a:r>
              <a:rPr lang="pt-BR" b="0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RequestId</a:t>
            </a:r>
            <a:r>
              <a:rPr lang="pt-BR" b="0" i="0" dirty="0">
                <a:solidFill>
                  <a:srgbClr val="21212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': '29ef4d09-87b2-49de-9751-1000457d3e10', '</a:t>
            </a:r>
            <a:r>
              <a:rPr lang="pt-BR" b="0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HTTPStatusCode</a:t>
            </a:r>
            <a:r>
              <a:rPr lang="pt-BR" b="0" i="0" dirty="0">
                <a:solidFill>
                  <a:srgbClr val="21212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': 200, '</a:t>
            </a:r>
            <a:r>
              <a:rPr lang="pt-BR" b="0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HTTPHeaders</a:t>
            </a:r>
            <a:r>
              <a:rPr lang="pt-BR" b="0" i="0" dirty="0">
                <a:solidFill>
                  <a:srgbClr val="21212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': {'x-</a:t>
            </a:r>
            <a:r>
              <a:rPr lang="pt-BR" b="0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amzn</a:t>
            </a:r>
            <a:r>
              <a:rPr lang="pt-BR" b="0" i="0" dirty="0">
                <a:solidFill>
                  <a:srgbClr val="21212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-</a:t>
            </a:r>
            <a:r>
              <a:rPr lang="pt-BR" b="0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requestid</a:t>
            </a:r>
            <a:r>
              <a:rPr lang="pt-BR" b="0" i="0" dirty="0">
                <a:solidFill>
                  <a:srgbClr val="21212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': '29ef4d09-87b2-49de-9751-1000457d3e10', '</a:t>
            </a:r>
            <a:r>
              <a:rPr lang="pt-BR" b="0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content-type</a:t>
            </a:r>
            <a:r>
              <a:rPr lang="pt-BR" b="0" i="0" dirty="0">
                <a:solidFill>
                  <a:srgbClr val="21212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': '</a:t>
            </a:r>
            <a:r>
              <a:rPr lang="pt-BR" b="0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application</a:t>
            </a:r>
            <a:r>
              <a:rPr lang="pt-BR" b="0" i="0" dirty="0">
                <a:solidFill>
                  <a:srgbClr val="21212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/x-amz-json-1.1', '</a:t>
            </a:r>
            <a:r>
              <a:rPr lang="pt-BR" b="0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content-length</a:t>
            </a:r>
            <a:r>
              <a:rPr lang="pt-BR" b="0" i="0" dirty="0">
                <a:solidFill>
                  <a:srgbClr val="21212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': '1522', 'date': 'Sun, 06 </a:t>
            </a:r>
            <a:r>
              <a:rPr lang="pt-BR" b="0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Aug</a:t>
            </a:r>
            <a:r>
              <a:rPr lang="pt-BR" b="0" i="0" dirty="0">
                <a:solidFill>
                  <a:srgbClr val="21212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2023 23:42:33 GMT'}, '</a:t>
            </a:r>
            <a:r>
              <a:rPr lang="pt-BR" b="0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RetryAttempts</a:t>
            </a:r>
            <a:r>
              <a:rPr lang="pt-BR" b="0" i="0" dirty="0">
                <a:solidFill>
                  <a:srgbClr val="21212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': 0}}</a:t>
            </a:r>
            <a:endParaRPr lang="pt-BR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020935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22"/>
          <p:cNvSpPr txBox="1">
            <a:spLocks noGrp="1"/>
          </p:cNvSpPr>
          <p:nvPr>
            <p:ph type="title"/>
          </p:nvPr>
        </p:nvSpPr>
        <p:spPr>
          <a:xfrm>
            <a:off x="280416" y="268225"/>
            <a:ext cx="10515600" cy="573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800"/>
              <a:buFont typeface="Roboto"/>
              <a:buNone/>
            </a:pPr>
            <a:r>
              <a:rPr lang="pt-BR" sz="2800" dirty="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AMAZON REKOGNITION: </a:t>
            </a:r>
            <a:r>
              <a:rPr lang="pt-BR" sz="2800" b="1" dirty="0">
                <a:solidFill>
                  <a:srgbClr val="E0375F"/>
                </a:solidFill>
                <a:latin typeface="Roboto"/>
                <a:ea typeface="Roboto"/>
                <a:cs typeface="Roboto"/>
                <a:sym typeface="Roboto"/>
              </a:rPr>
              <a:t>FACE RECOGNITION</a:t>
            </a:r>
            <a:endParaRPr sz="2800" dirty="0">
              <a:solidFill>
                <a:srgbClr val="E0375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Google Shape;422;p23">
            <a:extLst>
              <a:ext uri="{FF2B5EF4-FFF2-40B4-BE49-F238E27FC236}">
                <a16:creationId xmlns:a16="http://schemas.microsoft.com/office/drawing/2014/main" id="{8B89BEE5-D4D0-E9AE-6904-D532933E1894}"/>
              </a:ext>
            </a:extLst>
          </p:cNvPr>
          <p:cNvSpPr/>
          <p:nvPr/>
        </p:nvSpPr>
        <p:spPr>
          <a:xfrm>
            <a:off x="374650" y="2408541"/>
            <a:ext cx="11563350" cy="103315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/>
          <a:p>
            <a:r>
              <a:rPr lang="en-US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response = </a:t>
            </a:r>
            <a:r>
              <a:rPr lang="en-US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client.search_users</a:t>
            </a:r>
            <a:r>
              <a:rPr lang="en-US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(</a:t>
            </a:r>
          </a:p>
          <a:p>
            <a:r>
              <a:rPr lang="en-US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    </a:t>
            </a:r>
            <a:r>
              <a:rPr lang="en-US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FaceId</a:t>
            </a:r>
            <a:r>
              <a:rPr lang="en-US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=</a:t>
            </a:r>
            <a:r>
              <a:rPr lang="en-US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face_id_max_similarity</a:t>
            </a:r>
            <a:r>
              <a:rPr lang="en-US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,</a:t>
            </a:r>
          </a:p>
          <a:p>
            <a:r>
              <a:rPr lang="en-US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    </a:t>
            </a:r>
            <a:r>
              <a:rPr lang="en-US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CollectionId</a:t>
            </a:r>
            <a:r>
              <a:rPr lang="en-US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='</a:t>
            </a:r>
            <a:r>
              <a:rPr lang="en-US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fiap</a:t>
            </a:r>
            <a:r>
              <a:rPr lang="en-US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-faces'</a:t>
            </a:r>
          </a:p>
          <a:p>
            <a:r>
              <a:rPr lang="en-US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)</a:t>
            </a:r>
          </a:p>
        </p:txBody>
      </p:sp>
      <p:sp>
        <p:nvSpPr>
          <p:cNvPr id="6" name="Google Shape;411;p22">
            <a:extLst>
              <a:ext uri="{FF2B5EF4-FFF2-40B4-BE49-F238E27FC236}">
                <a16:creationId xmlns:a16="http://schemas.microsoft.com/office/drawing/2014/main" id="{B7C580B4-BD67-E1B7-68E7-F281FDCE2690}"/>
              </a:ext>
            </a:extLst>
          </p:cNvPr>
          <p:cNvSpPr txBox="1"/>
          <p:nvPr/>
        </p:nvSpPr>
        <p:spPr>
          <a:xfrm>
            <a:off x="323850" y="981075"/>
            <a:ext cx="1156335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000"/>
              <a:buFont typeface="Arial"/>
              <a:buNone/>
            </a:pPr>
            <a:r>
              <a:rPr lang="pt-BR" sz="1800" dirty="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A etapa final é conferir qual usuário está associado ao </a:t>
            </a:r>
            <a:r>
              <a:rPr lang="pt-BR" sz="1800" i="1" dirty="0" err="1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FaceId</a:t>
            </a:r>
            <a:r>
              <a:rPr lang="pt-BR" sz="1800" dirty="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 detectado com maior similaridade.</a:t>
            </a:r>
            <a:endParaRPr sz="1200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559F3F02-E889-5A0B-A28A-597BFD9AEA95}"/>
              </a:ext>
            </a:extLst>
          </p:cNvPr>
          <p:cNvSpPr txBox="1"/>
          <p:nvPr/>
        </p:nvSpPr>
        <p:spPr>
          <a:xfrm>
            <a:off x="374650" y="3545768"/>
            <a:ext cx="1156335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0" i="0" dirty="0">
                <a:solidFill>
                  <a:srgbClr val="21212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{'</a:t>
            </a:r>
            <a:r>
              <a:rPr lang="pt-BR" b="0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UserMatches</a:t>
            </a:r>
            <a:r>
              <a:rPr lang="pt-BR" b="0" i="0" dirty="0">
                <a:solidFill>
                  <a:srgbClr val="21212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': [{'</a:t>
            </a:r>
            <a:r>
              <a:rPr lang="pt-BR" b="0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Similarity</a:t>
            </a:r>
            <a:r>
              <a:rPr lang="pt-BR" b="0" i="0" dirty="0">
                <a:solidFill>
                  <a:srgbClr val="21212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': 99.99992370605469, '</a:t>
            </a:r>
            <a:r>
              <a:rPr lang="pt-BR" b="0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User</a:t>
            </a:r>
            <a:r>
              <a:rPr lang="pt-BR" b="0" i="0" dirty="0">
                <a:solidFill>
                  <a:srgbClr val="21212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': {'</a:t>
            </a:r>
            <a:r>
              <a:rPr lang="pt-BR" b="0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UserId</a:t>
            </a:r>
            <a:r>
              <a:rPr lang="pt-BR" b="0" i="0" dirty="0">
                <a:solidFill>
                  <a:srgbClr val="21212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': '</a:t>
            </a:r>
            <a:r>
              <a:rPr lang="pt-BR" b="0" i="0" dirty="0" err="1">
                <a:solidFill>
                  <a:srgbClr val="E0375F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michel-fernandes</a:t>
            </a:r>
            <a:r>
              <a:rPr lang="pt-BR" b="0" i="0" dirty="0">
                <a:solidFill>
                  <a:srgbClr val="21212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', '</a:t>
            </a:r>
            <a:r>
              <a:rPr lang="pt-BR" b="0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UserStatus</a:t>
            </a:r>
            <a:r>
              <a:rPr lang="pt-BR" b="0" i="0" dirty="0">
                <a:solidFill>
                  <a:srgbClr val="21212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': 'ACTIVE'}}], '</a:t>
            </a:r>
            <a:r>
              <a:rPr lang="pt-BR" b="0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FaceModelVersion</a:t>
            </a:r>
            <a:r>
              <a:rPr lang="pt-BR" b="0" i="0" dirty="0">
                <a:solidFill>
                  <a:srgbClr val="21212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': '6', '</a:t>
            </a:r>
            <a:r>
              <a:rPr lang="pt-BR" b="0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SearchedFace</a:t>
            </a:r>
            <a:r>
              <a:rPr lang="pt-BR" b="0" i="0" dirty="0">
                <a:solidFill>
                  <a:srgbClr val="21212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': {'</a:t>
            </a:r>
            <a:r>
              <a:rPr lang="pt-BR" b="0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FaceId</a:t>
            </a:r>
            <a:r>
              <a:rPr lang="pt-BR" b="0" i="0" dirty="0">
                <a:solidFill>
                  <a:srgbClr val="21212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': 'e83e5d07-620c-42fe-b887-c87edf276e5e'}, '</a:t>
            </a:r>
            <a:r>
              <a:rPr lang="pt-BR" b="0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ResponseMetadata</a:t>
            </a:r>
            <a:r>
              <a:rPr lang="pt-BR" b="0" i="0" dirty="0">
                <a:solidFill>
                  <a:srgbClr val="21212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': {'</a:t>
            </a:r>
            <a:r>
              <a:rPr lang="pt-BR" b="0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RequestId</a:t>
            </a:r>
            <a:r>
              <a:rPr lang="pt-BR" b="0" i="0" dirty="0">
                <a:solidFill>
                  <a:srgbClr val="21212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': '5e5e48ca-2c43-4f0a-95b6-0c092bc86d19', '</a:t>
            </a:r>
            <a:r>
              <a:rPr lang="pt-BR" b="0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HTTPStatusCode</a:t>
            </a:r>
            <a:r>
              <a:rPr lang="pt-BR" b="0" i="0" dirty="0">
                <a:solidFill>
                  <a:srgbClr val="21212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': 200, '</a:t>
            </a:r>
            <a:r>
              <a:rPr lang="pt-BR" b="0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HTTPHeaders</a:t>
            </a:r>
            <a:r>
              <a:rPr lang="pt-BR" b="0" i="0" dirty="0">
                <a:solidFill>
                  <a:srgbClr val="21212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': {'x-</a:t>
            </a:r>
            <a:r>
              <a:rPr lang="pt-BR" b="0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amzn</a:t>
            </a:r>
            <a:r>
              <a:rPr lang="pt-BR" b="0" i="0" dirty="0">
                <a:solidFill>
                  <a:srgbClr val="21212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-</a:t>
            </a:r>
            <a:r>
              <a:rPr lang="pt-BR" b="0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requestid</a:t>
            </a:r>
            <a:r>
              <a:rPr lang="pt-BR" b="0" i="0" dirty="0">
                <a:solidFill>
                  <a:srgbClr val="21212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': '5e5e48ca-2c43-4f0a-95b6-0c092bc86d19', '</a:t>
            </a:r>
            <a:r>
              <a:rPr lang="pt-BR" b="0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content-type</a:t>
            </a:r>
            <a:r>
              <a:rPr lang="pt-BR" b="0" i="0" dirty="0">
                <a:solidFill>
                  <a:srgbClr val="21212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': '</a:t>
            </a:r>
            <a:r>
              <a:rPr lang="pt-BR" b="0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application</a:t>
            </a:r>
            <a:r>
              <a:rPr lang="pt-BR" b="0" i="0" dirty="0">
                <a:solidFill>
                  <a:srgbClr val="21212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/x-amz-json-1.1', '</a:t>
            </a:r>
            <a:r>
              <a:rPr lang="pt-BR" b="0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content-length</a:t>
            </a:r>
            <a:r>
              <a:rPr lang="pt-BR" b="0" i="0" dirty="0">
                <a:solidFill>
                  <a:srgbClr val="21212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': '197', 'date': 'Sun, 06 </a:t>
            </a:r>
            <a:r>
              <a:rPr lang="pt-BR" b="0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Aug</a:t>
            </a:r>
            <a:r>
              <a:rPr lang="pt-BR" b="0" i="0" dirty="0">
                <a:solidFill>
                  <a:srgbClr val="21212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2023 23:43:48 GMT'}, '</a:t>
            </a:r>
            <a:r>
              <a:rPr lang="pt-BR" b="0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RetryAttempts</a:t>
            </a:r>
            <a:r>
              <a:rPr lang="pt-BR" b="0" i="0" dirty="0">
                <a:solidFill>
                  <a:srgbClr val="21212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': 0}}</a:t>
            </a:r>
            <a:endParaRPr lang="pt-BR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911108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10;p22">
            <a:extLst>
              <a:ext uri="{FF2B5EF4-FFF2-40B4-BE49-F238E27FC236}">
                <a16:creationId xmlns:a16="http://schemas.microsoft.com/office/drawing/2014/main" id="{2CFF8820-AA5D-A056-9033-351E7AAA462F}"/>
              </a:ext>
            </a:extLst>
          </p:cNvPr>
          <p:cNvSpPr txBox="1">
            <a:spLocks/>
          </p:cNvSpPr>
          <p:nvPr/>
        </p:nvSpPr>
        <p:spPr>
          <a:xfrm>
            <a:off x="280416" y="268225"/>
            <a:ext cx="10515600" cy="573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94A2AC"/>
              </a:buClr>
              <a:buSzPts val="2800"/>
              <a:buFont typeface="Roboto"/>
              <a:buNone/>
            </a:pPr>
            <a:r>
              <a:rPr lang="pt-BR" sz="2800" b="1" dirty="0">
                <a:solidFill>
                  <a:srgbClr val="E0375F"/>
                </a:solidFill>
                <a:latin typeface="Roboto"/>
                <a:ea typeface="Roboto"/>
                <a:cs typeface="Roboto"/>
                <a:sym typeface="Roboto"/>
              </a:rPr>
              <a:t>AMAZON COMPREHEND</a:t>
            </a:r>
          </a:p>
        </p:txBody>
      </p:sp>
      <p:sp>
        <p:nvSpPr>
          <p:cNvPr id="11" name="Google Shape;411;p22">
            <a:extLst>
              <a:ext uri="{FF2B5EF4-FFF2-40B4-BE49-F238E27FC236}">
                <a16:creationId xmlns:a16="http://schemas.microsoft.com/office/drawing/2014/main" id="{30E7B2A2-2261-A966-4D95-FF98B0DCD84B}"/>
              </a:ext>
            </a:extLst>
          </p:cNvPr>
          <p:cNvSpPr txBox="1"/>
          <p:nvPr/>
        </p:nvSpPr>
        <p:spPr>
          <a:xfrm>
            <a:off x="323850" y="981075"/>
            <a:ext cx="11563350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000"/>
              <a:buFont typeface="Arial"/>
              <a:buNone/>
              <a:tabLst/>
              <a:defRPr/>
            </a:pPr>
            <a:r>
              <a:rPr kumimoji="0" lang="pt-BR" sz="1800" b="0" i="0" u="none" strike="noStrike" kern="0" cap="none" spc="0" normalizeH="0" baseline="0" noProof="0" dirty="0">
                <a:ln>
                  <a:noFill/>
                </a:ln>
                <a:solidFill>
                  <a:srgbClr val="94A2AC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O serviço de análise de linguagem natural, utiliza dois tipos de modelos. O primeiro é o padrão (</a:t>
            </a:r>
            <a:r>
              <a:rPr kumimoji="0" lang="pt-BR" sz="1800" b="0" i="0" u="none" strike="noStrike" kern="0" cap="none" spc="0" normalizeH="0" baseline="0" noProof="0" dirty="0" err="1">
                <a:ln>
                  <a:noFill/>
                </a:ln>
                <a:solidFill>
                  <a:srgbClr val="94A2AC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built</a:t>
            </a:r>
            <a:r>
              <a:rPr kumimoji="0" lang="pt-BR" sz="1800" b="0" i="0" u="none" strike="noStrike" kern="0" cap="none" spc="0" normalizeH="0" baseline="0" noProof="0" dirty="0">
                <a:ln>
                  <a:noFill/>
                </a:ln>
                <a:solidFill>
                  <a:srgbClr val="94A2AC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-in), capaz de realizar análise de sentimentos e de sintaxes, como também detectar entidades. O segundo é utilizado modelos customizados, com bases de treinamentos próprias para tarefas bem específicas.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B449777F-FC16-2B45-655A-17042AE6F7B5}"/>
              </a:ext>
            </a:extLst>
          </p:cNvPr>
          <p:cNvSpPr/>
          <p:nvPr/>
        </p:nvSpPr>
        <p:spPr>
          <a:xfrm>
            <a:off x="1868654" y="2241100"/>
            <a:ext cx="2949464" cy="869500"/>
          </a:xfrm>
          <a:prstGeom prst="rect">
            <a:avLst/>
          </a:prstGeom>
          <a:solidFill>
            <a:srgbClr val="E0375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pt-BR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BUILT-IN MODEL</a:t>
            </a: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8B96E05B-1F49-C0B6-8E14-D76E2F16E4D9}"/>
              </a:ext>
            </a:extLst>
          </p:cNvPr>
          <p:cNvSpPr/>
          <p:nvPr/>
        </p:nvSpPr>
        <p:spPr>
          <a:xfrm>
            <a:off x="2210028" y="3235988"/>
            <a:ext cx="2266721" cy="46893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pt-BR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Análise de sentimentos</a:t>
            </a: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64FEACD4-B046-49E6-D525-5920964507F5}"/>
              </a:ext>
            </a:extLst>
          </p:cNvPr>
          <p:cNvSpPr/>
          <p:nvPr/>
        </p:nvSpPr>
        <p:spPr>
          <a:xfrm>
            <a:off x="2210027" y="3765348"/>
            <a:ext cx="2266721" cy="46893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pt-BR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Análise de sintaxes</a:t>
            </a: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A7C510BE-D0FC-E20F-6464-1A638455E657}"/>
              </a:ext>
            </a:extLst>
          </p:cNvPr>
          <p:cNvSpPr/>
          <p:nvPr/>
        </p:nvSpPr>
        <p:spPr>
          <a:xfrm>
            <a:off x="2210027" y="4294708"/>
            <a:ext cx="2266721" cy="46893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pt-BR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Entidades</a:t>
            </a: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83C2D177-68B4-7B20-BCBC-C24B486B1868}"/>
              </a:ext>
            </a:extLst>
          </p:cNvPr>
          <p:cNvSpPr/>
          <p:nvPr/>
        </p:nvSpPr>
        <p:spPr>
          <a:xfrm>
            <a:off x="2210026" y="4824068"/>
            <a:ext cx="2266721" cy="46893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pt-BR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Detecção de idioma</a:t>
            </a: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BFD91558-8133-E5C5-FEE6-28FC0A301376}"/>
              </a:ext>
            </a:extLst>
          </p:cNvPr>
          <p:cNvSpPr/>
          <p:nvPr/>
        </p:nvSpPr>
        <p:spPr>
          <a:xfrm>
            <a:off x="2210026" y="5353428"/>
            <a:ext cx="2266721" cy="46893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pt-BR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Tópicos principais</a:t>
            </a: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3B700C5C-969E-213F-955A-356A25D7CC65}"/>
              </a:ext>
            </a:extLst>
          </p:cNvPr>
          <p:cNvSpPr/>
          <p:nvPr/>
        </p:nvSpPr>
        <p:spPr>
          <a:xfrm>
            <a:off x="6567654" y="2241100"/>
            <a:ext cx="2949464" cy="869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pt-BR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CUSTOM MODEL</a:t>
            </a:r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7FD1ACCD-2722-95E9-3C51-0CDE6F21841B}"/>
              </a:ext>
            </a:extLst>
          </p:cNvPr>
          <p:cNvSpPr/>
          <p:nvPr/>
        </p:nvSpPr>
        <p:spPr>
          <a:xfrm>
            <a:off x="6909024" y="3242178"/>
            <a:ext cx="2266721" cy="46893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pt-BR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Gêneros de filmes</a:t>
            </a:r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BC2E9D18-B786-1785-9E31-F64482A882C0}"/>
              </a:ext>
            </a:extLst>
          </p:cNvPr>
          <p:cNvSpPr/>
          <p:nvPr/>
        </p:nvSpPr>
        <p:spPr>
          <a:xfrm>
            <a:off x="6909027" y="3770300"/>
            <a:ext cx="2266721" cy="46893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pt-BR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Classificação de incidentes</a:t>
            </a:r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AA8DA82A-0677-D6AA-9F80-7D959A65DAF5}"/>
              </a:ext>
            </a:extLst>
          </p:cNvPr>
          <p:cNvSpPr/>
          <p:nvPr/>
        </p:nvSpPr>
        <p:spPr>
          <a:xfrm>
            <a:off x="6909027" y="4298422"/>
            <a:ext cx="2266721" cy="46893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pt-BR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Categorização de produtos</a:t>
            </a:r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4C05EB2C-4C1D-EBDF-423E-B755E1324724}"/>
              </a:ext>
            </a:extLst>
          </p:cNvPr>
          <p:cNvSpPr/>
          <p:nvPr/>
        </p:nvSpPr>
        <p:spPr>
          <a:xfrm>
            <a:off x="6909026" y="4826544"/>
            <a:ext cx="2266721" cy="46893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pt-BR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Modelagem de tópicos</a:t>
            </a:r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35A483A4-9303-4A58-43DC-86FA7B35D50A}"/>
              </a:ext>
            </a:extLst>
          </p:cNvPr>
          <p:cNvSpPr/>
          <p:nvPr/>
        </p:nvSpPr>
        <p:spPr>
          <a:xfrm>
            <a:off x="6909024" y="5882786"/>
            <a:ext cx="2266721" cy="46893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pt-BR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...</a:t>
            </a:r>
          </a:p>
        </p:txBody>
      </p:sp>
      <p:sp>
        <p:nvSpPr>
          <p:cNvPr id="26" name="Retângulo 25">
            <a:extLst>
              <a:ext uri="{FF2B5EF4-FFF2-40B4-BE49-F238E27FC236}">
                <a16:creationId xmlns:a16="http://schemas.microsoft.com/office/drawing/2014/main" id="{36EBD183-FF85-705A-1435-4CC4935DE943}"/>
              </a:ext>
            </a:extLst>
          </p:cNvPr>
          <p:cNvSpPr/>
          <p:nvPr/>
        </p:nvSpPr>
        <p:spPr>
          <a:xfrm>
            <a:off x="2210025" y="5882786"/>
            <a:ext cx="2266721" cy="46893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pt-BR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Informações pessoais</a:t>
            </a:r>
          </a:p>
        </p:txBody>
      </p:sp>
      <p:sp>
        <p:nvSpPr>
          <p:cNvPr id="27" name="Retângulo 26">
            <a:extLst>
              <a:ext uri="{FF2B5EF4-FFF2-40B4-BE49-F238E27FC236}">
                <a16:creationId xmlns:a16="http://schemas.microsoft.com/office/drawing/2014/main" id="{155BC3C6-5EBD-6A1D-47F7-B7C1478370DB}"/>
              </a:ext>
            </a:extLst>
          </p:cNvPr>
          <p:cNvSpPr/>
          <p:nvPr/>
        </p:nvSpPr>
        <p:spPr>
          <a:xfrm>
            <a:off x="6909024" y="5354666"/>
            <a:ext cx="2266721" cy="46893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pt-BR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Análise de textos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E0FBBFEB-4633-3ECC-853E-9CD36C4F387D}"/>
              </a:ext>
            </a:extLst>
          </p:cNvPr>
          <p:cNvSpPr txBox="1"/>
          <p:nvPr/>
        </p:nvSpPr>
        <p:spPr>
          <a:xfrm>
            <a:off x="9525" y="6589775"/>
            <a:ext cx="267017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pt-BR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https://aws.amazon.com/pt/comprehend/</a:t>
            </a:r>
          </a:p>
        </p:txBody>
      </p:sp>
    </p:spTree>
    <p:extLst>
      <p:ext uri="{BB962C8B-B14F-4D97-AF65-F5344CB8AC3E}">
        <p14:creationId xmlns:p14="http://schemas.microsoft.com/office/powerpoint/2010/main" val="252138685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CaixaDeTexto 27">
            <a:extLst>
              <a:ext uri="{FF2B5EF4-FFF2-40B4-BE49-F238E27FC236}">
                <a16:creationId xmlns:a16="http://schemas.microsoft.com/office/drawing/2014/main" id="{E0FBBFEB-4633-3ECC-853E-9CD36C4F387D}"/>
              </a:ext>
            </a:extLst>
          </p:cNvPr>
          <p:cNvSpPr txBox="1"/>
          <p:nvPr/>
        </p:nvSpPr>
        <p:spPr>
          <a:xfrm>
            <a:off x="9525" y="6589775"/>
            <a:ext cx="39362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pt-BR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  <a:sym typeface="Arial"/>
              </a:rPr>
              <a:t>https://aws.amazon.com/pt/comprehend/</a:t>
            </a:r>
          </a:p>
        </p:txBody>
      </p:sp>
      <p:sp>
        <p:nvSpPr>
          <p:cNvPr id="32" name="Google Shape;410;p22">
            <a:extLst>
              <a:ext uri="{FF2B5EF4-FFF2-40B4-BE49-F238E27FC236}">
                <a16:creationId xmlns:a16="http://schemas.microsoft.com/office/drawing/2014/main" id="{98287A52-791D-DB79-865C-E6FA005D5B1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80416" y="268225"/>
            <a:ext cx="10515600" cy="573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800"/>
              <a:buFont typeface="Roboto"/>
              <a:buNone/>
            </a:pPr>
            <a:r>
              <a:rPr lang="pt-BR" sz="2800" dirty="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TIPOS DE EXECUÇÃO</a:t>
            </a:r>
            <a:endParaRPr sz="2800" b="1" dirty="0">
              <a:solidFill>
                <a:srgbClr val="E0375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" name="Google Shape;411;p22">
            <a:extLst>
              <a:ext uri="{FF2B5EF4-FFF2-40B4-BE49-F238E27FC236}">
                <a16:creationId xmlns:a16="http://schemas.microsoft.com/office/drawing/2014/main" id="{47BC3B94-5413-290A-9D7B-0D26EFA0DCB0}"/>
              </a:ext>
            </a:extLst>
          </p:cNvPr>
          <p:cNvSpPr txBox="1"/>
          <p:nvPr/>
        </p:nvSpPr>
        <p:spPr>
          <a:xfrm>
            <a:off x="323850" y="981075"/>
            <a:ext cx="11563350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000"/>
              <a:buFont typeface="Arial"/>
              <a:buNone/>
              <a:tabLst/>
              <a:defRPr/>
            </a:pPr>
            <a:r>
              <a:rPr kumimoji="0" lang="pt-BR" sz="1800" b="0" i="0" u="none" strike="noStrike" kern="0" cap="none" spc="0" normalizeH="0" baseline="0" noProof="0" dirty="0">
                <a:ln>
                  <a:noFill/>
                </a:ln>
                <a:solidFill>
                  <a:srgbClr val="94A2AC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As execuções podem ser feitas em ambos os tipos de modelos de duas formas: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000"/>
              <a:buFont typeface="Arial"/>
              <a:buNone/>
              <a:tabLst/>
              <a:defRPr/>
            </a:pPr>
            <a:endParaRPr kumimoji="0" lang="pt-BR" sz="1800" b="0" i="0" u="none" strike="noStrike" kern="0" cap="none" spc="0" normalizeH="0" baseline="0" noProof="0" dirty="0">
              <a:ln>
                <a:noFill/>
              </a:ln>
              <a:solidFill>
                <a:srgbClr val="94A2AC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000"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800" b="0" i="0" u="none" strike="noStrike" kern="0" cap="none" spc="0" normalizeH="0" baseline="0" noProof="0" dirty="0">
                <a:ln>
                  <a:noFill/>
                </a:ln>
                <a:solidFill>
                  <a:srgbClr val="94A2AC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Tempo real (mais caro, mas instantâneo)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000"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800" b="0" i="0" u="none" strike="noStrike" kern="0" cap="none" spc="0" normalizeH="0" baseline="0" noProof="0" dirty="0">
                <a:ln>
                  <a:noFill/>
                </a:ln>
                <a:solidFill>
                  <a:srgbClr val="94A2AC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Execução em batch (</a:t>
            </a:r>
            <a:r>
              <a:rPr lang="pt-BR" sz="1800" dirty="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mais barato, mas não é instantâneo, dependendo pode durar mais que um minuto)</a:t>
            </a:r>
            <a:endParaRPr kumimoji="0" lang="pt-BR" sz="1800" b="0" i="0" u="none" strike="noStrike" kern="0" cap="none" spc="0" normalizeH="0" baseline="0" noProof="0" dirty="0">
              <a:ln>
                <a:noFill/>
              </a:ln>
              <a:solidFill>
                <a:srgbClr val="94A2AC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" name="Retângulo 33">
            <a:extLst>
              <a:ext uri="{FF2B5EF4-FFF2-40B4-BE49-F238E27FC236}">
                <a16:creationId xmlns:a16="http://schemas.microsoft.com/office/drawing/2014/main" id="{655570C4-6935-D4FA-B951-EB415022DC63}"/>
              </a:ext>
            </a:extLst>
          </p:cNvPr>
          <p:cNvSpPr/>
          <p:nvPr/>
        </p:nvSpPr>
        <p:spPr>
          <a:xfrm>
            <a:off x="1868654" y="2867505"/>
            <a:ext cx="2949464" cy="614349"/>
          </a:xfrm>
          <a:prstGeom prst="rect">
            <a:avLst/>
          </a:prstGeom>
          <a:solidFill>
            <a:srgbClr val="E0375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pt-BR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BUILT-IN MODEL</a:t>
            </a:r>
          </a:p>
        </p:txBody>
      </p:sp>
      <p:sp>
        <p:nvSpPr>
          <p:cNvPr id="35" name="Retângulo 34">
            <a:extLst>
              <a:ext uri="{FF2B5EF4-FFF2-40B4-BE49-F238E27FC236}">
                <a16:creationId xmlns:a16="http://schemas.microsoft.com/office/drawing/2014/main" id="{62D45D17-FAD7-D274-7B78-CD132B39F200}"/>
              </a:ext>
            </a:extLst>
          </p:cNvPr>
          <p:cNvSpPr/>
          <p:nvPr/>
        </p:nvSpPr>
        <p:spPr>
          <a:xfrm>
            <a:off x="1868655" y="3481855"/>
            <a:ext cx="1204745" cy="46893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pt-BR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Tempo real</a:t>
            </a:r>
          </a:p>
        </p:txBody>
      </p:sp>
      <p:sp>
        <p:nvSpPr>
          <p:cNvPr id="36" name="Retângulo 35">
            <a:extLst>
              <a:ext uri="{FF2B5EF4-FFF2-40B4-BE49-F238E27FC236}">
                <a16:creationId xmlns:a16="http://schemas.microsoft.com/office/drawing/2014/main" id="{4AEAAA2E-4B8F-80C5-AE81-CF55A16C9135}"/>
              </a:ext>
            </a:extLst>
          </p:cNvPr>
          <p:cNvSpPr/>
          <p:nvPr/>
        </p:nvSpPr>
        <p:spPr>
          <a:xfrm>
            <a:off x="6567654" y="3950789"/>
            <a:ext cx="2949463" cy="4689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pt-BR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Flywheel</a:t>
            </a:r>
            <a:endParaRPr kumimoji="0" lang="pt-BR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Arial"/>
            </a:endParaRPr>
          </a:p>
        </p:txBody>
      </p:sp>
      <p:sp>
        <p:nvSpPr>
          <p:cNvPr id="37" name="Retângulo 36">
            <a:extLst>
              <a:ext uri="{FF2B5EF4-FFF2-40B4-BE49-F238E27FC236}">
                <a16:creationId xmlns:a16="http://schemas.microsoft.com/office/drawing/2014/main" id="{D707898A-48F2-378F-5F41-06C86189E887}"/>
              </a:ext>
            </a:extLst>
          </p:cNvPr>
          <p:cNvSpPr/>
          <p:nvPr/>
        </p:nvSpPr>
        <p:spPr>
          <a:xfrm>
            <a:off x="6567654" y="2867505"/>
            <a:ext cx="2949464" cy="61434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pt-BR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CUSTOM MODEL</a:t>
            </a:r>
          </a:p>
        </p:txBody>
      </p:sp>
      <p:sp>
        <p:nvSpPr>
          <p:cNvPr id="38" name="Retângulo 37">
            <a:extLst>
              <a:ext uri="{FF2B5EF4-FFF2-40B4-BE49-F238E27FC236}">
                <a16:creationId xmlns:a16="http://schemas.microsoft.com/office/drawing/2014/main" id="{AA8A5034-64AA-F455-4AB2-C5EEFFE8D429}"/>
              </a:ext>
            </a:extLst>
          </p:cNvPr>
          <p:cNvSpPr/>
          <p:nvPr/>
        </p:nvSpPr>
        <p:spPr>
          <a:xfrm>
            <a:off x="3073400" y="3481855"/>
            <a:ext cx="1744718" cy="4689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pt-BR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Endpoint</a:t>
            </a:r>
            <a:r>
              <a:rPr kumimoji="0" lang="pt-BR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padrão</a:t>
            </a:r>
          </a:p>
        </p:txBody>
      </p:sp>
      <p:sp>
        <p:nvSpPr>
          <p:cNvPr id="39" name="Retângulo 38">
            <a:extLst>
              <a:ext uri="{FF2B5EF4-FFF2-40B4-BE49-F238E27FC236}">
                <a16:creationId xmlns:a16="http://schemas.microsoft.com/office/drawing/2014/main" id="{1CBB2D9F-088B-2578-21C9-0CC560A36C54}"/>
              </a:ext>
            </a:extLst>
          </p:cNvPr>
          <p:cNvSpPr/>
          <p:nvPr/>
        </p:nvSpPr>
        <p:spPr>
          <a:xfrm>
            <a:off x="6567654" y="3481855"/>
            <a:ext cx="1204745" cy="46893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pt-BR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Tempo real</a:t>
            </a:r>
          </a:p>
        </p:txBody>
      </p:sp>
      <p:sp>
        <p:nvSpPr>
          <p:cNvPr id="40" name="Retângulo 39">
            <a:extLst>
              <a:ext uri="{FF2B5EF4-FFF2-40B4-BE49-F238E27FC236}">
                <a16:creationId xmlns:a16="http://schemas.microsoft.com/office/drawing/2014/main" id="{08F46E19-E421-E2C7-E924-46A3CFDC993A}"/>
              </a:ext>
            </a:extLst>
          </p:cNvPr>
          <p:cNvSpPr/>
          <p:nvPr/>
        </p:nvSpPr>
        <p:spPr>
          <a:xfrm>
            <a:off x="7772399" y="3481855"/>
            <a:ext cx="1744718" cy="4689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pt-BR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Endpoint</a:t>
            </a:r>
            <a:r>
              <a:rPr kumimoji="0" lang="pt-BR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pt-BR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custom</a:t>
            </a:r>
            <a:endParaRPr kumimoji="0" lang="pt-BR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Arial"/>
            </a:endParaRPr>
          </a:p>
        </p:txBody>
      </p:sp>
      <p:sp>
        <p:nvSpPr>
          <p:cNvPr id="41" name="Google Shape;411;p22">
            <a:extLst>
              <a:ext uri="{FF2B5EF4-FFF2-40B4-BE49-F238E27FC236}">
                <a16:creationId xmlns:a16="http://schemas.microsoft.com/office/drawing/2014/main" id="{82F2E61F-C092-3FF6-8BB1-AED0D26B77EC}"/>
              </a:ext>
            </a:extLst>
          </p:cNvPr>
          <p:cNvSpPr txBox="1"/>
          <p:nvPr/>
        </p:nvSpPr>
        <p:spPr>
          <a:xfrm>
            <a:off x="280416" y="5175183"/>
            <a:ext cx="11563350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000"/>
              <a:buFont typeface="Arial"/>
              <a:buNone/>
              <a:tabLst/>
              <a:defRPr/>
            </a:pPr>
            <a:r>
              <a:rPr kumimoji="0" lang="pt-BR" sz="1800" b="0" i="0" u="none" strike="noStrike" kern="0" cap="none" spc="0" normalizeH="0" baseline="0" noProof="0" dirty="0">
                <a:ln>
                  <a:noFill/>
                </a:ln>
                <a:solidFill>
                  <a:srgbClr val="94A2AC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Os modelos </a:t>
            </a:r>
            <a:r>
              <a:rPr kumimoji="0" lang="pt-BR" sz="1800" b="0" i="0" u="none" strike="noStrike" kern="0" cap="none" spc="0" normalizeH="0" baseline="0" noProof="0" dirty="0" err="1">
                <a:ln>
                  <a:noFill/>
                </a:ln>
                <a:solidFill>
                  <a:srgbClr val="94A2AC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custom</a:t>
            </a:r>
            <a:r>
              <a:rPr kumimoji="0" lang="pt-BR" sz="1800" b="0" i="0" u="none" strike="noStrike" kern="0" cap="none" spc="0" normalizeH="0" baseline="0" noProof="0" dirty="0">
                <a:ln>
                  <a:noFill/>
                </a:ln>
                <a:solidFill>
                  <a:srgbClr val="94A2AC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 ainda contam com uma funcionalidade de </a:t>
            </a:r>
            <a:r>
              <a:rPr kumimoji="0" lang="pt-BR" sz="1800" b="0" i="0" u="none" strike="noStrike" kern="0" cap="none" spc="0" normalizeH="0" baseline="0" noProof="0" dirty="0" err="1">
                <a:ln>
                  <a:noFill/>
                </a:ln>
                <a:solidFill>
                  <a:srgbClr val="94A2AC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re-treinamento</a:t>
            </a:r>
            <a:r>
              <a:rPr kumimoji="0" lang="pt-BR" sz="1800" b="0" i="0" u="none" strike="noStrike" kern="0" cap="none" spc="0" normalizeH="0" baseline="0" noProof="0" dirty="0">
                <a:ln>
                  <a:noFill/>
                </a:ln>
                <a:solidFill>
                  <a:srgbClr val="94A2AC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 automático conhecida como “</a:t>
            </a:r>
            <a:r>
              <a:rPr kumimoji="0" lang="pt-BR" sz="1800" b="0" i="0" u="none" strike="noStrike" kern="0" cap="none" spc="0" normalizeH="0" baseline="0" noProof="0" dirty="0" err="1">
                <a:ln>
                  <a:noFill/>
                </a:ln>
                <a:solidFill>
                  <a:srgbClr val="94A2AC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Flywheel</a:t>
            </a:r>
            <a:r>
              <a:rPr kumimoji="0" lang="pt-BR" sz="1800" b="0" i="0" u="none" strike="noStrike" kern="0" cap="none" spc="0" normalizeH="0" baseline="0" noProof="0" dirty="0">
                <a:ln>
                  <a:noFill/>
                </a:ln>
                <a:solidFill>
                  <a:srgbClr val="94A2AC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”.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000"/>
              <a:buFont typeface="Arial"/>
              <a:buNone/>
              <a:tabLst/>
              <a:defRPr/>
            </a:pPr>
            <a:r>
              <a:rPr kumimoji="0" lang="pt-BR" sz="1800" b="0" i="0" u="none" strike="noStrike" kern="0" cap="none" spc="0" normalizeH="0" baseline="0" noProof="0" dirty="0">
                <a:ln>
                  <a:noFill/>
                </a:ln>
                <a:solidFill>
                  <a:srgbClr val="94A2AC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Isso garante que o modelo esteja sempre atualizado com dados novos (desde que curados e prontos para treino).</a:t>
            </a:r>
          </a:p>
        </p:txBody>
      </p:sp>
      <p:sp>
        <p:nvSpPr>
          <p:cNvPr id="42" name="Retângulo 41">
            <a:extLst>
              <a:ext uri="{FF2B5EF4-FFF2-40B4-BE49-F238E27FC236}">
                <a16:creationId xmlns:a16="http://schemas.microsoft.com/office/drawing/2014/main" id="{EFA78126-2DB7-5272-1329-E4552BF9094F}"/>
              </a:ext>
            </a:extLst>
          </p:cNvPr>
          <p:cNvSpPr/>
          <p:nvPr/>
        </p:nvSpPr>
        <p:spPr>
          <a:xfrm>
            <a:off x="3343387" y="4438867"/>
            <a:ext cx="1204745" cy="46893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pt-BR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Apps</a:t>
            </a:r>
          </a:p>
        </p:txBody>
      </p:sp>
      <p:cxnSp>
        <p:nvCxnSpPr>
          <p:cNvPr id="43" name="Conector de Seta Reta 8">
            <a:extLst>
              <a:ext uri="{FF2B5EF4-FFF2-40B4-BE49-F238E27FC236}">
                <a16:creationId xmlns:a16="http://schemas.microsoft.com/office/drawing/2014/main" id="{C6E0665C-269D-0FC7-F544-74C0C0EF64DC}"/>
              </a:ext>
            </a:extLst>
          </p:cNvPr>
          <p:cNvCxnSpPr>
            <a:cxnSpLocks/>
            <a:stCxn id="42" idx="0"/>
            <a:endCxn id="38" idx="2"/>
          </p:cNvCxnSpPr>
          <p:nvPr/>
        </p:nvCxnSpPr>
        <p:spPr>
          <a:xfrm rot="16200000" flipV="1">
            <a:off x="3701721" y="4194827"/>
            <a:ext cx="488078" cy="1"/>
          </a:xfrm>
          <a:prstGeom prst="bentConnector3">
            <a:avLst>
              <a:gd name="adj1" fmla="val 50000"/>
            </a:avLst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ector de Seta Reta 8">
            <a:extLst>
              <a:ext uri="{FF2B5EF4-FFF2-40B4-BE49-F238E27FC236}">
                <a16:creationId xmlns:a16="http://schemas.microsoft.com/office/drawing/2014/main" id="{C0D68D5C-F6E5-5267-303B-1B3FA0208A30}"/>
              </a:ext>
            </a:extLst>
          </p:cNvPr>
          <p:cNvCxnSpPr>
            <a:cxnSpLocks/>
            <a:stCxn id="42" idx="3"/>
            <a:endCxn id="40" idx="3"/>
          </p:cNvCxnSpPr>
          <p:nvPr/>
        </p:nvCxnSpPr>
        <p:spPr>
          <a:xfrm flipV="1">
            <a:off x="4548132" y="3716322"/>
            <a:ext cx="4968985" cy="957012"/>
          </a:xfrm>
          <a:prstGeom prst="bentConnector3">
            <a:avLst>
              <a:gd name="adj1" fmla="val 109968"/>
            </a:avLst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tângulo 44">
            <a:extLst>
              <a:ext uri="{FF2B5EF4-FFF2-40B4-BE49-F238E27FC236}">
                <a16:creationId xmlns:a16="http://schemas.microsoft.com/office/drawing/2014/main" id="{1AFAB0E2-5995-58AE-8E7F-C68A2A71C600}"/>
              </a:ext>
            </a:extLst>
          </p:cNvPr>
          <p:cNvSpPr/>
          <p:nvPr/>
        </p:nvSpPr>
        <p:spPr>
          <a:xfrm>
            <a:off x="2072510" y="4438867"/>
            <a:ext cx="1204745" cy="46893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pt-BR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Serviços</a:t>
            </a:r>
          </a:p>
        </p:txBody>
      </p:sp>
      <p:sp>
        <p:nvSpPr>
          <p:cNvPr id="46" name="Retângulo 45">
            <a:extLst>
              <a:ext uri="{FF2B5EF4-FFF2-40B4-BE49-F238E27FC236}">
                <a16:creationId xmlns:a16="http://schemas.microsoft.com/office/drawing/2014/main" id="{F9A9E288-3640-B694-B21D-BA1452DB0101}"/>
              </a:ext>
            </a:extLst>
          </p:cNvPr>
          <p:cNvSpPr/>
          <p:nvPr/>
        </p:nvSpPr>
        <p:spPr>
          <a:xfrm>
            <a:off x="1868653" y="2413336"/>
            <a:ext cx="1204745" cy="46893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pt-BR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Async</a:t>
            </a:r>
            <a:endParaRPr kumimoji="0" lang="pt-BR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Arial"/>
            </a:endParaRPr>
          </a:p>
        </p:txBody>
      </p:sp>
      <p:sp>
        <p:nvSpPr>
          <p:cNvPr id="47" name="Retângulo 46">
            <a:extLst>
              <a:ext uri="{FF2B5EF4-FFF2-40B4-BE49-F238E27FC236}">
                <a16:creationId xmlns:a16="http://schemas.microsoft.com/office/drawing/2014/main" id="{F50FE86A-F687-BC64-3DEC-053E36DC1F90}"/>
              </a:ext>
            </a:extLst>
          </p:cNvPr>
          <p:cNvSpPr/>
          <p:nvPr/>
        </p:nvSpPr>
        <p:spPr>
          <a:xfrm>
            <a:off x="3073398" y="2413336"/>
            <a:ext cx="1744718" cy="4689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pt-BR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Batch Jobs</a:t>
            </a:r>
          </a:p>
        </p:txBody>
      </p:sp>
      <p:sp>
        <p:nvSpPr>
          <p:cNvPr id="48" name="Retângulo 47">
            <a:extLst>
              <a:ext uri="{FF2B5EF4-FFF2-40B4-BE49-F238E27FC236}">
                <a16:creationId xmlns:a16="http://schemas.microsoft.com/office/drawing/2014/main" id="{D328B88E-8781-07AD-E667-01C01778DB63}"/>
              </a:ext>
            </a:extLst>
          </p:cNvPr>
          <p:cNvSpPr/>
          <p:nvPr/>
        </p:nvSpPr>
        <p:spPr>
          <a:xfrm>
            <a:off x="6567652" y="2408748"/>
            <a:ext cx="1204745" cy="46893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pt-BR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Async</a:t>
            </a:r>
            <a:endParaRPr kumimoji="0" lang="pt-BR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Arial"/>
            </a:endParaRPr>
          </a:p>
        </p:txBody>
      </p:sp>
      <p:sp>
        <p:nvSpPr>
          <p:cNvPr id="49" name="Retângulo 48">
            <a:extLst>
              <a:ext uri="{FF2B5EF4-FFF2-40B4-BE49-F238E27FC236}">
                <a16:creationId xmlns:a16="http://schemas.microsoft.com/office/drawing/2014/main" id="{45161DEB-C8F5-3B1F-F8CC-83467CD0F646}"/>
              </a:ext>
            </a:extLst>
          </p:cNvPr>
          <p:cNvSpPr/>
          <p:nvPr/>
        </p:nvSpPr>
        <p:spPr>
          <a:xfrm>
            <a:off x="7772397" y="2408748"/>
            <a:ext cx="1744718" cy="4689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pt-BR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Batch Jobs</a:t>
            </a:r>
          </a:p>
        </p:txBody>
      </p:sp>
    </p:spTree>
    <p:extLst>
      <p:ext uri="{BB962C8B-B14F-4D97-AF65-F5344CB8AC3E}">
        <p14:creationId xmlns:p14="http://schemas.microsoft.com/office/powerpoint/2010/main" val="121589827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410;p22">
            <a:extLst>
              <a:ext uri="{FF2B5EF4-FFF2-40B4-BE49-F238E27FC236}">
                <a16:creationId xmlns:a16="http://schemas.microsoft.com/office/drawing/2014/main" id="{98287A52-791D-DB79-865C-E6FA005D5B1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80416" y="268225"/>
            <a:ext cx="10515600" cy="573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800"/>
              <a:buFont typeface="Roboto"/>
              <a:buNone/>
            </a:pPr>
            <a:r>
              <a:rPr lang="pt-BR" sz="2800" dirty="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DETECÇÃO DE ENTIDADES</a:t>
            </a:r>
            <a:endParaRPr sz="2800" b="1" dirty="0">
              <a:solidFill>
                <a:srgbClr val="E0375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" name="Google Shape;411;p22">
            <a:extLst>
              <a:ext uri="{FF2B5EF4-FFF2-40B4-BE49-F238E27FC236}">
                <a16:creationId xmlns:a16="http://schemas.microsoft.com/office/drawing/2014/main" id="{47BC3B94-5413-290A-9D7B-0D26EFA0DCB0}"/>
              </a:ext>
            </a:extLst>
          </p:cNvPr>
          <p:cNvSpPr txBox="1"/>
          <p:nvPr/>
        </p:nvSpPr>
        <p:spPr>
          <a:xfrm>
            <a:off x="323850" y="981075"/>
            <a:ext cx="11563350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000"/>
              <a:buFont typeface="Arial"/>
              <a:buNone/>
              <a:tabLst/>
              <a:defRPr/>
            </a:pPr>
            <a:r>
              <a:rPr lang="pt-BR" sz="1800" dirty="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A extração de entidades é realizada a partir de um texto e, opcionalmente, do idioma associado, pois assim o modelo não precisa detectar automaticamente e com isso aumenta a precisão das detecções.</a:t>
            </a:r>
            <a:endParaRPr kumimoji="0" lang="pt-BR" sz="1800" b="0" i="0" u="none" strike="noStrike" kern="0" cap="none" spc="0" normalizeH="0" baseline="0" noProof="0" dirty="0">
              <a:ln>
                <a:noFill/>
              </a:ln>
              <a:solidFill>
                <a:srgbClr val="94A2AC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Google Shape;422;p23">
            <a:extLst>
              <a:ext uri="{FF2B5EF4-FFF2-40B4-BE49-F238E27FC236}">
                <a16:creationId xmlns:a16="http://schemas.microsoft.com/office/drawing/2014/main" id="{D94158E2-0EFD-58EF-3885-4658481ED222}"/>
              </a:ext>
            </a:extLst>
          </p:cNvPr>
          <p:cNvSpPr/>
          <p:nvPr/>
        </p:nvSpPr>
        <p:spPr>
          <a:xfrm>
            <a:off x="323850" y="3665272"/>
            <a:ext cx="6477000" cy="30777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/>
          <a:p>
            <a:r>
              <a:rPr lang="en-US" sz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# </a:t>
            </a:r>
            <a:r>
              <a:rPr lang="en-US" sz="1200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abrindo</a:t>
            </a:r>
            <a:r>
              <a:rPr lang="en-US" sz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 a </a:t>
            </a:r>
            <a:r>
              <a:rPr lang="en-US" sz="1200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sessão</a:t>
            </a:r>
            <a:endParaRPr lang="en-US" sz="1200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Roboto"/>
            </a:endParaRPr>
          </a:p>
          <a:p>
            <a:r>
              <a:rPr lang="en-US" sz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session = boto3.Session(</a:t>
            </a:r>
            <a:r>
              <a:rPr lang="en-US" sz="1200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aws_access_key_id</a:t>
            </a:r>
            <a:r>
              <a:rPr lang="en-US" sz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=ACCESS_ID, </a:t>
            </a:r>
            <a:r>
              <a:rPr lang="en-US" sz="1200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aws_secret_access_key</a:t>
            </a:r>
            <a:r>
              <a:rPr lang="en-US" sz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= ACCESS_KEY)</a:t>
            </a:r>
          </a:p>
          <a:p>
            <a:r>
              <a:rPr lang="en-US" sz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# </a:t>
            </a:r>
            <a:r>
              <a:rPr lang="en-US" sz="1200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criando</a:t>
            </a:r>
            <a:r>
              <a:rPr lang="en-US" sz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 o </a:t>
            </a:r>
            <a:r>
              <a:rPr lang="en-US" sz="1200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cliente</a:t>
            </a:r>
            <a:endParaRPr lang="en-US" sz="1200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Roboto"/>
            </a:endParaRPr>
          </a:p>
          <a:p>
            <a:r>
              <a:rPr lang="en-US" sz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client = </a:t>
            </a:r>
            <a:r>
              <a:rPr lang="en-US" sz="1200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session.client</a:t>
            </a:r>
            <a:r>
              <a:rPr lang="en-US" sz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("comprehend", </a:t>
            </a:r>
            <a:r>
              <a:rPr lang="en-US" sz="1200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region_name</a:t>
            </a:r>
            <a:r>
              <a:rPr lang="en-US" sz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=region)</a:t>
            </a:r>
          </a:p>
          <a:p>
            <a:endParaRPr lang="en-US" sz="1200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Roboto"/>
            </a:endParaRPr>
          </a:p>
          <a:p>
            <a:r>
              <a:rPr lang="en-US" sz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# </a:t>
            </a:r>
            <a:r>
              <a:rPr lang="en-US" sz="1200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executando</a:t>
            </a:r>
            <a:r>
              <a:rPr lang="en-US" sz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 a </a:t>
            </a:r>
            <a:r>
              <a:rPr lang="en-US" sz="1200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requisição</a:t>
            </a:r>
            <a:endParaRPr lang="en-US" sz="1200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Roboto"/>
            </a:endParaRPr>
          </a:p>
          <a:p>
            <a:r>
              <a:rPr lang="en-US" sz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response = </a:t>
            </a:r>
            <a:r>
              <a:rPr lang="en-US" sz="1200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client.detect_entities</a:t>
            </a:r>
            <a:r>
              <a:rPr lang="en-US" sz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(</a:t>
            </a:r>
          </a:p>
          <a:p>
            <a:r>
              <a:rPr lang="en-US" sz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    Text=</a:t>
            </a:r>
            <a:r>
              <a:rPr lang="en-US" sz="1200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texto</a:t>
            </a:r>
            <a:r>
              <a:rPr lang="en-US" sz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,</a:t>
            </a:r>
          </a:p>
          <a:p>
            <a:r>
              <a:rPr lang="en-US" sz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    </a:t>
            </a:r>
            <a:r>
              <a:rPr lang="en-US" sz="1200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LanguageCode</a:t>
            </a:r>
            <a:r>
              <a:rPr lang="en-US" sz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='pt',</a:t>
            </a:r>
          </a:p>
          <a:p>
            <a:r>
              <a:rPr lang="en-US" sz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)</a:t>
            </a:r>
          </a:p>
          <a:p>
            <a:endParaRPr lang="en-US" sz="1200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Roboto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B97B73FB-3D84-5AE7-09EB-B3FDA717DEA1}"/>
              </a:ext>
            </a:extLst>
          </p:cNvPr>
          <p:cNvSpPr txBox="1"/>
          <p:nvPr/>
        </p:nvSpPr>
        <p:spPr>
          <a:xfrm>
            <a:off x="7027405" y="3665271"/>
            <a:ext cx="4645224" cy="30777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dirty="0">
                <a:latin typeface="Roboto" panose="02000000000000000000" pitchFamily="2" charset="0"/>
                <a:ea typeface="Roboto" panose="02000000000000000000" pitchFamily="2" charset="0"/>
              </a:rPr>
              <a:t>{'</a:t>
            </a:r>
            <a:r>
              <a:rPr lang="pt-BR" sz="1200" dirty="0" err="1">
                <a:latin typeface="Roboto" panose="02000000000000000000" pitchFamily="2" charset="0"/>
                <a:ea typeface="Roboto" panose="02000000000000000000" pitchFamily="2" charset="0"/>
              </a:rPr>
              <a:t>Entities</a:t>
            </a:r>
            <a:r>
              <a:rPr lang="pt-BR" sz="1200" dirty="0">
                <a:latin typeface="Roboto" panose="02000000000000000000" pitchFamily="2" charset="0"/>
                <a:ea typeface="Roboto" panose="02000000000000000000" pitchFamily="2" charset="0"/>
              </a:rPr>
              <a:t>': [{'Score': 0.9984291791915894,</a:t>
            </a:r>
          </a:p>
          <a:p>
            <a:r>
              <a:rPr lang="pt-BR" sz="1200" dirty="0">
                <a:latin typeface="Roboto" panose="02000000000000000000" pitchFamily="2" charset="0"/>
                <a:ea typeface="Roboto" panose="02000000000000000000" pitchFamily="2" charset="0"/>
              </a:rPr>
              <a:t>   '</a:t>
            </a:r>
            <a:r>
              <a:rPr lang="pt-BR" sz="1200" dirty="0" err="1">
                <a:latin typeface="Roboto" panose="02000000000000000000" pitchFamily="2" charset="0"/>
                <a:ea typeface="Roboto" panose="02000000000000000000" pitchFamily="2" charset="0"/>
              </a:rPr>
              <a:t>Type</a:t>
            </a:r>
            <a:r>
              <a:rPr lang="pt-BR" sz="1200" dirty="0">
                <a:latin typeface="Roboto" panose="02000000000000000000" pitchFamily="2" charset="0"/>
                <a:ea typeface="Roboto" panose="02000000000000000000" pitchFamily="2" charset="0"/>
              </a:rPr>
              <a:t>': 'PERSON',</a:t>
            </a:r>
          </a:p>
          <a:p>
            <a:r>
              <a:rPr lang="pt-BR" sz="1200" dirty="0">
                <a:latin typeface="Roboto" panose="02000000000000000000" pitchFamily="2" charset="0"/>
                <a:ea typeface="Roboto" panose="02000000000000000000" pitchFamily="2" charset="0"/>
              </a:rPr>
              <a:t>   '</a:t>
            </a:r>
            <a:r>
              <a:rPr lang="pt-BR" sz="1200" dirty="0" err="1">
                <a:latin typeface="Roboto" panose="02000000000000000000" pitchFamily="2" charset="0"/>
                <a:ea typeface="Roboto" panose="02000000000000000000" pitchFamily="2" charset="0"/>
              </a:rPr>
              <a:t>Text</a:t>
            </a:r>
            <a:r>
              <a:rPr lang="pt-BR" sz="1200" dirty="0">
                <a:latin typeface="Roboto" panose="02000000000000000000" pitchFamily="2" charset="0"/>
                <a:ea typeface="Roboto" panose="02000000000000000000" pitchFamily="2" charset="0"/>
              </a:rPr>
              <a:t>': 'Elon Musk',</a:t>
            </a:r>
          </a:p>
          <a:p>
            <a:r>
              <a:rPr lang="pt-BR" sz="1200" dirty="0">
                <a:latin typeface="Roboto" panose="02000000000000000000" pitchFamily="2" charset="0"/>
                <a:ea typeface="Roboto" panose="02000000000000000000" pitchFamily="2" charset="0"/>
              </a:rPr>
              <a:t>   '</a:t>
            </a:r>
            <a:r>
              <a:rPr lang="pt-BR" sz="1200" dirty="0" err="1">
                <a:latin typeface="Roboto" panose="02000000000000000000" pitchFamily="2" charset="0"/>
                <a:ea typeface="Roboto" panose="02000000000000000000" pitchFamily="2" charset="0"/>
              </a:rPr>
              <a:t>BeginOffset</a:t>
            </a:r>
            <a:r>
              <a:rPr lang="pt-BR" sz="1200" dirty="0">
                <a:latin typeface="Roboto" panose="02000000000000000000" pitchFamily="2" charset="0"/>
                <a:ea typeface="Roboto" panose="02000000000000000000" pitchFamily="2" charset="0"/>
              </a:rPr>
              <a:t>': 26,</a:t>
            </a:r>
          </a:p>
          <a:p>
            <a:r>
              <a:rPr lang="pt-BR" sz="1200" dirty="0">
                <a:latin typeface="Roboto" panose="02000000000000000000" pitchFamily="2" charset="0"/>
                <a:ea typeface="Roboto" panose="02000000000000000000" pitchFamily="2" charset="0"/>
              </a:rPr>
              <a:t>   '</a:t>
            </a:r>
            <a:r>
              <a:rPr lang="pt-BR" sz="1200" dirty="0" err="1">
                <a:latin typeface="Roboto" panose="02000000000000000000" pitchFamily="2" charset="0"/>
                <a:ea typeface="Roboto" panose="02000000000000000000" pitchFamily="2" charset="0"/>
              </a:rPr>
              <a:t>EndOffset</a:t>
            </a:r>
            <a:r>
              <a:rPr lang="pt-BR" sz="1200" dirty="0">
                <a:latin typeface="Roboto" panose="02000000000000000000" pitchFamily="2" charset="0"/>
                <a:ea typeface="Roboto" panose="02000000000000000000" pitchFamily="2" charset="0"/>
              </a:rPr>
              <a:t>': 35},</a:t>
            </a:r>
          </a:p>
          <a:p>
            <a:r>
              <a:rPr lang="pt-BR" sz="1200" dirty="0">
                <a:latin typeface="Roboto" panose="02000000000000000000" pitchFamily="2" charset="0"/>
                <a:ea typeface="Roboto" panose="02000000000000000000" pitchFamily="2" charset="0"/>
              </a:rPr>
              <a:t>  {'Score': 0.9963639974594116,</a:t>
            </a:r>
          </a:p>
          <a:p>
            <a:r>
              <a:rPr lang="pt-BR" sz="1200" dirty="0">
                <a:latin typeface="Roboto" panose="02000000000000000000" pitchFamily="2" charset="0"/>
                <a:ea typeface="Roboto" panose="02000000000000000000" pitchFamily="2" charset="0"/>
              </a:rPr>
              <a:t>   '</a:t>
            </a:r>
            <a:r>
              <a:rPr lang="pt-BR" sz="1200" dirty="0" err="1">
                <a:latin typeface="Roboto" panose="02000000000000000000" pitchFamily="2" charset="0"/>
                <a:ea typeface="Roboto" panose="02000000000000000000" pitchFamily="2" charset="0"/>
              </a:rPr>
              <a:t>Type</a:t>
            </a:r>
            <a:r>
              <a:rPr lang="pt-BR" sz="1200" dirty="0">
                <a:latin typeface="Roboto" panose="02000000000000000000" pitchFamily="2" charset="0"/>
                <a:ea typeface="Roboto" panose="02000000000000000000" pitchFamily="2" charset="0"/>
              </a:rPr>
              <a:t>': 'PERSON',</a:t>
            </a:r>
          </a:p>
          <a:p>
            <a:r>
              <a:rPr lang="pt-BR" sz="1200" dirty="0">
                <a:latin typeface="Roboto" panose="02000000000000000000" pitchFamily="2" charset="0"/>
                <a:ea typeface="Roboto" panose="02000000000000000000" pitchFamily="2" charset="0"/>
              </a:rPr>
              <a:t>   '</a:t>
            </a:r>
            <a:r>
              <a:rPr lang="pt-BR" sz="1200" dirty="0" err="1">
                <a:latin typeface="Roboto" panose="02000000000000000000" pitchFamily="2" charset="0"/>
                <a:ea typeface="Roboto" panose="02000000000000000000" pitchFamily="2" charset="0"/>
              </a:rPr>
              <a:t>Text</a:t>
            </a:r>
            <a:r>
              <a:rPr lang="pt-BR" sz="1200" dirty="0">
                <a:latin typeface="Roboto" panose="02000000000000000000" pitchFamily="2" charset="0"/>
                <a:ea typeface="Roboto" panose="02000000000000000000" pitchFamily="2" charset="0"/>
              </a:rPr>
              <a:t>': 'Mark Zuckerberg',</a:t>
            </a:r>
          </a:p>
          <a:p>
            <a:r>
              <a:rPr lang="pt-BR" sz="1200" dirty="0">
                <a:latin typeface="Roboto" panose="02000000000000000000" pitchFamily="2" charset="0"/>
                <a:ea typeface="Roboto" panose="02000000000000000000" pitchFamily="2" charset="0"/>
              </a:rPr>
              <a:t>   '</a:t>
            </a:r>
            <a:r>
              <a:rPr lang="pt-BR" sz="1200" dirty="0" err="1">
                <a:latin typeface="Roboto" panose="02000000000000000000" pitchFamily="2" charset="0"/>
                <a:ea typeface="Roboto" panose="02000000000000000000" pitchFamily="2" charset="0"/>
              </a:rPr>
              <a:t>BeginOffset</a:t>
            </a:r>
            <a:r>
              <a:rPr lang="pt-BR" sz="1200" dirty="0">
                <a:latin typeface="Roboto" panose="02000000000000000000" pitchFamily="2" charset="0"/>
                <a:ea typeface="Roboto" panose="02000000000000000000" pitchFamily="2" charset="0"/>
              </a:rPr>
              <a:t>': 51,</a:t>
            </a:r>
          </a:p>
          <a:p>
            <a:r>
              <a:rPr lang="pt-BR" sz="1200" dirty="0">
                <a:latin typeface="Roboto" panose="02000000000000000000" pitchFamily="2" charset="0"/>
                <a:ea typeface="Roboto" panose="02000000000000000000" pitchFamily="2" charset="0"/>
              </a:rPr>
              <a:t>   '</a:t>
            </a:r>
            <a:r>
              <a:rPr lang="pt-BR" sz="1200" dirty="0" err="1">
                <a:latin typeface="Roboto" panose="02000000000000000000" pitchFamily="2" charset="0"/>
                <a:ea typeface="Roboto" panose="02000000000000000000" pitchFamily="2" charset="0"/>
              </a:rPr>
              <a:t>EndOffset</a:t>
            </a:r>
            <a:r>
              <a:rPr lang="pt-BR" sz="1200" dirty="0">
                <a:latin typeface="Roboto" panose="02000000000000000000" pitchFamily="2" charset="0"/>
                <a:ea typeface="Roboto" panose="02000000000000000000" pitchFamily="2" charset="0"/>
              </a:rPr>
              <a:t>': 66},</a:t>
            </a:r>
          </a:p>
          <a:p>
            <a:r>
              <a:rPr lang="pt-BR" sz="1200" dirty="0">
                <a:latin typeface="Roboto" panose="02000000000000000000" pitchFamily="2" charset="0"/>
                <a:ea typeface="Roboto" panose="02000000000000000000" pitchFamily="2" charset="0"/>
              </a:rPr>
              <a:t>  {'Score': 0.9359315037727356,</a:t>
            </a:r>
          </a:p>
          <a:p>
            <a:r>
              <a:rPr lang="pt-BR" sz="1200" dirty="0">
                <a:latin typeface="Roboto" panose="02000000000000000000" pitchFamily="2" charset="0"/>
                <a:ea typeface="Roboto" panose="02000000000000000000" pitchFamily="2" charset="0"/>
              </a:rPr>
              <a:t>   '</a:t>
            </a:r>
            <a:r>
              <a:rPr lang="pt-BR" sz="1200" dirty="0" err="1">
                <a:latin typeface="Roboto" panose="02000000000000000000" pitchFamily="2" charset="0"/>
                <a:ea typeface="Roboto" panose="02000000000000000000" pitchFamily="2" charset="0"/>
              </a:rPr>
              <a:t>Type</a:t>
            </a:r>
            <a:r>
              <a:rPr lang="pt-BR" sz="1200" dirty="0">
                <a:latin typeface="Roboto" panose="02000000000000000000" pitchFamily="2" charset="0"/>
                <a:ea typeface="Roboto" panose="02000000000000000000" pitchFamily="2" charset="0"/>
              </a:rPr>
              <a:t>': 'PERSON',</a:t>
            </a:r>
          </a:p>
          <a:p>
            <a:r>
              <a:rPr lang="pt-BR" sz="1200" dirty="0">
                <a:latin typeface="Roboto" panose="02000000000000000000" pitchFamily="2" charset="0"/>
                <a:ea typeface="Roboto" panose="02000000000000000000" pitchFamily="2" charset="0"/>
              </a:rPr>
              <a:t>   '</a:t>
            </a:r>
            <a:r>
              <a:rPr lang="pt-BR" sz="1200" dirty="0" err="1">
                <a:latin typeface="Roboto" panose="02000000000000000000" pitchFamily="2" charset="0"/>
                <a:ea typeface="Roboto" panose="02000000000000000000" pitchFamily="2" charset="0"/>
              </a:rPr>
              <a:t>Text</a:t>
            </a:r>
            <a:r>
              <a:rPr lang="pt-BR" sz="1200" dirty="0">
                <a:latin typeface="Roboto" panose="02000000000000000000" pitchFamily="2" charset="0"/>
                <a:ea typeface="Roboto" panose="02000000000000000000" pitchFamily="2" charset="0"/>
              </a:rPr>
              <a:t>': 'CEO',</a:t>
            </a:r>
          </a:p>
          <a:p>
            <a:r>
              <a:rPr lang="pt-BR" sz="1200" dirty="0">
                <a:latin typeface="Roboto" panose="02000000000000000000" pitchFamily="2" charset="0"/>
                <a:ea typeface="Roboto" panose="02000000000000000000" pitchFamily="2" charset="0"/>
              </a:rPr>
              <a:t>   '</a:t>
            </a:r>
            <a:r>
              <a:rPr lang="pt-BR" sz="1200" dirty="0" err="1">
                <a:latin typeface="Roboto" panose="02000000000000000000" pitchFamily="2" charset="0"/>
                <a:ea typeface="Roboto" panose="02000000000000000000" pitchFamily="2" charset="0"/>
              </a:rPr>
              <a:t>BeginOffset</a:t>
            </a:r>
            <a:r>
              <a:rPr lang="pt-BR" sz="1200" dirty="0">
                <a:latin typeface="Roboto" panose="02000000000000000000" pitchFamily="2" charset="0"/>
                <a:ea typeface="Roboto" panose="02000000000000000000" pitchFamily="2" charset="0"/>
              </a:rPr>
              <a:t>': 68,</a:t>
            </a:r>
          </a:p>
          <a:p>
            <a:r>
              <a:rPr lang="pt-BR" sz="1200" dirty="0">
                <a:latin typeface="Roboto" panose="02000000000000000000" pitchFamily="2" charset="0"/>
                <a:ea typeface="Roboto" panose="02000000000000000000" pitchFamily="2" charset="0"/>
              </a:rPr>
              <a:t>   '</a:t>
            </a:r>
            <a:r>
              <a:rPr lang="pt-BR" sz="1200" dirty="0" err="1">
                <a:latin typeface="Roboto" panose="02000000000000000000" pitchFamily="2" charset="0"/>
                <a:ea typeface="Roboto" panose="02000000000000000000" pitchFamily="2" charset="0"/>
              </a:rPr>
              <a:t>EndOffset</a:t>
            </a:r>
            <a:r>
              <a:rPr lang="pt-BR" sz="1200" dirty="0">
                <a:latin typeface="Roboto" panose="02000000000000000000" pitchFamily="2" charset="0"/>
                <a:ea typeface="Roboto" panose="02000000000000000000" pitchFamily="2" charset="0"/>
              </a:rPr>
              <a:t>': 71},</a:t>
            </a:r>
          </a:p>
          <a:p>
            <a:r>
              <a:rPr lang="pt-BR" sz="1200" dirty="0">
                <a:latin typeface="Roboto" panose="02000000000000000000" pitchFamily="2" charset="0"/>
                <a:ea typeface="Roboto" panose="02000000000000000000" pitchFamily="2" charset="0"/>
              </a:rPr>
              <a:t>  ...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982B4CDC-522D-D46B-4821-805EBD1C20F0}"/>
              </a:ext>
            </a:extLst>
          </p:cNvPr>
          <p:cNvSpPr/>
          <p:nvPr/>
        </p:nvSpPr>
        <p:spPr>
          <a:xfrm>
            <a:off x="1921835" y="6224893"/>
            <a:ext cx="4898065" cy="515733"/>
          </a:xfrm>
          <a:prstGeom prst="rect">
            <a:avLst/>
          </a:prstGeom>
          <a:solidFill>
            <a:srgbClr val="E0375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pt-BR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Quanto maior o Score maior a confiança na detecção.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488BFAAA-1003-1D39-F6FA-5F09FD6B41D6}"/>
              </a:ext>
            </a:extLst>
          </p:cNvPr>
          <p:cNvSpPr txBox="1"/>
          <p:nvPr/>
        </p:nvSpPr>
        <p:spPr>
          <a:xfrm>
            <a:off x="302133" y="1627365"/>
            <a:ext cx="11606784" cy="19543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1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"</a:t>
            </a:r>
            <a:r>
              <a:rPr lang="pt-BR" sz="1100" b="0" i="1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Se depender do bilionário Elon Musk, a luta contra Mark Zuckerberg (CEO da Meta, que controla o Instagram, WhatsApp e Facebook) está em pé e ainda haverá transmissão ao vivo do evento. Em publicação neste domingo (6), Musk disse que o embate será transmitido na rede social X (anteriormente conhecida como Twitter) e que toda a receita envolvida será doada para veteranos dos EUA — militares que serviram nas Forças Armadas do país. Zuckerberg monta octógono no quintal de casa e 'compra briga' com a esposa Tchau, passarinho: Twitter deixa marca icônica para usar letra X Rinha de bilionários: Elon Musk e Zuckerberg se desafiam para luta em </a:t>
            </a:r>
            <a:r>
              <a:rPr lang="pt-BR" sz="1100" b="0" i="1" dirty="0" err="1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jaula.Ainda</a:t>
            </a:r>
            <a:r>
              <a:rPr lang="pt-BR" sz="1100" b="0" i="1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 não há data para o evento nem confirmação por parte de Mark Zuckerberg. No fim de julho, Zuckerberg disse à agência de notícias Reuters que não tinha certeza se o embate contra Musk iria ocorrer de </a:t>
            </a:r>
            <a:r>
              <a:rPr lang="pt-BR" sz="1100" b="0" i="1" dirty="0" err="1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fato.Rinha</a:t>
            </a:r>
            <a:r>
              <a:rPr lang="pt-BR" sz="1100" b="0" i="1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 de bilionários Depois de Musk comprar o Twitter, a Meta anunciou planos de fazer uma rede social concorrente — o Threads foi lançado no início de junho. Isso fez com que o bilionário dono da </a:t>
            </a:r>
            <a:r>
              <a:rPr lang="pt-BR" sz="1100" b="0" i="1" dirty="0" err="1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SpaceX</a:t>
            </a:r>
            <a:r>
              <a:rPr lang="pt-BR" sz="1100" b="0" i="1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 e da Tesla passasse a fazer provocações a Zuckerberg. No fim de junho, Musk tuitou que estava pronto para uma luta na jaula, se ele [Zuckerberg] estiver pronto para isso. Na época, o cofundador do Facebook respondeu em uma postagem no Instagram que era só dizer o local. Zuckerberg é praticante de jiu-jitsu e treina MMA (artes marciais mistas) — recentemente, ele publicou uma foto praticando a modalidade com o campeão dos médios do UFC, Israel </a:t>
            </a:r>
            <a:r>
              <a:rPr lang="pt-BR" sz="1100" b="0" i="1" dirty="0" err="1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Adesanya</a:t>
            </a:r>
            <a:r>
              <a:rPr lang="pt-BR" sz="1100" b="0" i="1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. Ele leva a tarefa tão a sério que colocou um octógono no quintal de casa. Musk também tem conhecidos no ramo do MMA. Ele foi visto treinando com o ex-campeão dos meio-médios do UFC Georges St. Pierre. Além disso, o empresário tem feito postagens dizendo que tem se exercitado com frequência.</a:t>
            </a:r>
            <a:r>
              <a:rPr lang="pt-BR" sz="11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"</a:t>
            </a:r>
            <a:endParaRPr lang="pt-BR" sz="1100" dirty="0"/>
          </a:p>
        </p:txBody>
      </p:sp>
    </p:spTree>
    <p:extLst>
      <p:ext uri="{BB962C8B-B14F-4D97-AF65-F5344CB8AC3E}">
        <p14:creationId xmlns:p14="http://schemas.microsoft.com/office/powerpoint/2010/main" val="27572713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6"/>
          <p:cNvSpPr txBox="1">
            <a:spLocks noGrp="1"/>
          </p:cNvSpPr>
          <p:nvPr>
            <p:ph type="title"/>
          </p:nvPr>
        </p:nvSpPr>
        <p:spPr>
          <a:xfrm>
            <a:off x="280416" y="268225"/>
            <a:ext cx="10515600" cy="573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800"/>
              <a:buFont typeface="Roboto"/>
              <a:buNone/>
            </a:pPr>
            <a:r>
              <a:rPr lang="pt-BR" sz="2800" dirty="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MUNDO MODERNO </a:t>
            </a:r>
            <a:r>
              <a:rPr lang="pt-BR" sz="2800" b="1" dirty="0">
                <a:solidFill>
                  <a:srgbClr val="E0375F"/>
                </a:solidFill>
                <a:latin typeface="Roboto"/>
                <a:ea typeface="Roboto"/>
                <a:cs typeface="Roboto"/>
                <a:sym typeface="Roboto"/>
              </a:rPr>
              <a:t>DE PROCESSAMENTO DE DADOS</a:t>
            </a:r>
            <a:endParaRPr sz="2800" dirty="0">
              <a:solidFill>
                <a:srgbClr val="E0375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CD265F01-4958-2774-B2E6-2D187D981B98}"/>
              </a:ext>
            </a:extLst>
          </p:cNvPr>
          <p:cNvSpPr/>
          <p:nvPr/>
        </p:nvSpPr>
        <p:spPr>
          <a:xfrm>
            <a:off x="482600" y="1739900"/>
            <a:ext cx="2584450" cy="1619250"/>
          </a:xfrm>
          <a:prstGeom prst="rect">
            <a:avLst/>
          </a:prstGeom>
          <a:solidFill>
            <a:srgbClr val="E0375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DADOS ORGANIZADOS E CURADOS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89D9788F-36D1-38A5-1B89-ECDAE77D3E1C}"/>
              </a:ext>
            </a:extLst>
          </p:cNvPr>
          <p:cNvSpPr/>
          <p:nvPr/>
        </p:nvSpPr>
        <p:spPr>
          <a:xfrm>
            <a:off x="3346450" y="1739900"/>
            <a:ext cx="2584450" cy="1619250"/>
          </a:xfrm>
          <a:prstGeom prst="rect">
            <a:avLst/>
          </a:prstGeom>
          <a:solidFill>
            <a:srgbClr val="E0375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CUSTOS DE PROCESSAMENTO MAIS BAIXOS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26662580-080A-64D2-CE74-14412658DA72}"/>
              </a:ext>
            </a:extLst>
          </p:cNvPr>
          <p:cNvSpPr/>
          <p:nvPr/>
        </p:nvSpPr>
        <p:spPr>
          <a:xfrm>
            <a:off x="6159502" y="1739900"/>
            <a:ext cx="2584450" cy="1619250"/>
          </a:xfrm>
          <a:prstGeom prst="rect">
            <a:avLst/>
          </a:prstGeom>
          <a:solidFill>
            <a:srgbClr val="E0375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DIMINUIÇÃO DA DISTÂNCIA ENTRE TEORIA E PRÁTICA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7C660CB4-A1B9-A59E-AAAE-23C9636FA339}"/>
              </a:ext>
            </a:extLst>
          </p:cNvPr>
          <p:cNvSpPr/>
          <p:nvPr/>
        </p:nvSpPr>
        <p:spPr>
          <a:xfrm>
            <a:off x="8972554" y="1739900"/>
            <a:ext cx="2749550" cy="1619250"/>
          </a:xfrm>
          <a:prstGeom prst="rect">
            <a:avLst/>
          </a:prstGeom>
          <a:solidFill>
            <a:srgbClr val="E0375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PLATAFORMAS COM UX MAIS ACESSÍVEIS</a:t>
            </a:r>
          </a:p>
        </p:txBody>
      </p:sp>
      <p:sp>
        <p:nvSpPr>
          <p:cNvPr id="6" name="Google Shape;296;p13">
            <a:extLst>
              <a:ext uri="{FF2B5EF4-FFF2-40B4-BE49-F238E27FC236}">
                <a16:creationId xmlns:a16="http://schemas.microsoft.com/office/drawing/2014/main" id="{F1508380-6C12-D484-39A0-B9485FDAE201}"/>
              </a:ext>
            </a:extLst>
          </p:cNvPr>
          <p:cNvSpPr txBox="1"/>
          <p:nvPr/>
        </p:nvSpPr>
        <p:spPr>
          <a:xfrm>
            <a:off x="482600" y="3569361"/>
            <a:ext cx="2584450" cy="2308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000"/>
              <a:buFont typeface="Arial"/>
              <a:buNone/>
            </a:pPr>
            <a:r>
              <a:rPr lang="pt-BR" sz="1800" dirty="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Dados abundantes e padronizados.</a:t>
            </a: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000"/>
              <a:buFont typeface="Arial"/>
              <a:buNone/>
            </a:pPr>
            <a:endParaRPr lang="pt-BR" sz="1800" dirty="0">
              <a:solidFill>
                <a:srgbClr val="94A2AC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000"/>
              <a:buFont typeface="Arial"/>
              <a:buNone/>
            </a:pPr>
            <a:r>
              <a:rPr lang="pt-BR" sz="1800" dirty="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Livros digitais.</a:t>
            </a: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000"/>
              <a:buFont typeface="Arial"/>
              <a:buNone/>
            </a:pPr>
            <a:endParaRPr lang="pt-BR" sz="1800" dirty="0">
              <a:solidFill>
                <a:srgbClr val="94A2AC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000"/>
              <a:buFont typeface="Arial"/>
              <a:buNone/>
            </a:pPr>
            <a:r>
              <a:rPr lang="pt-BR" sz="1800" dirty="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Bibliotecas de fotos.</a:t>
            </a: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000"/>
              <a:buFont typeface="Arial"/>
              <a:buNone/>
            </a:pPr>
            <a:endParaRPr lang="pt-BR" sz="1800" dirty="0">
              <a:solidFill>
                <a:srgbClr val="94A2AC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000"/>
              <a:buFont typeface="Arial"/>
              <a:buNone/>
            </a:pPr>
            <a:r>
              <a:rPr lang="pt-BR" sz="1800" dirty="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Devices &amp; IOT.</a:t>
            </a:r>
            <a:endParaRPr sz="1200" dirty="0"/>
          </a:p>
        </p:txBody>
      </p:sp>
      <p:sp>
        <p:nvSpPr>
          <p:cNvPr id="7" name="Google Shape;296;p13">
            <a:extLst>
              <a:ext uri="{FF2B5EF4-FFF2-40B4-BE49-F238E27FC236}">
                <a16:creationId xmlns:a16="http://schemas.microsoft.com/office/drawing/2014/main" id="{BB126667-53B1-2DC2-3FD1-1C731E16B32F}"/>
              </a:ext>
            </a:extLst>
          </p:cNvPr>
          <p:cNvSpPr txBox="1"/>
          <p:nvPr/>
        </p:nvSpPr>
        <p:spPr>
          <a:xfrm>
            <a:off x="3346450" y="3569361"/>
            <a:ext cx="2584450" cy="2585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000"/>
              <a:buFont typeface="Arial"/>
              <a:buNone/>
            </a:pPr>
            <a:r>
              <a:rPr lang="pt-BR" sz="1800" dirty="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Custo de armazenamento e processamento cada vez mais baixos.</a:t>
            </a: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000"/>
              <a:buFont typeface="Arial"/>
              <a:buNone/>
            </a:pPr>
            <a:endParaRPr lang="pt-BR" sz="1800" dirty="0">
              <a:solidFill>
                <a:srgbClr val="94A2AC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000"/>
              <a:buFont typeface="Arial"/>
              <a:buNone/>
            </a:pPr>
            <a:r>
              <a:rPr lang="pt-BR" sz="1800" dirty="0" err="1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SoC</a:t>
            </a:r>
            <a:r>
              <a:rPr lang="pt-BR" sz="1800" dirty="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, arquitetura ARM.</a:t>
            </a: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000"/>
              <a:buFont typeface="Arial"/>
              <a:buNone/>
            </a:pPr>
            <a:endParaRPr lang="pt-BR" sz="1800" dirty="0">
              <a:solidFill>
                <a:srgbClr val="94A2AC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000"/>
              <a:buFont typeface="Arial"/>
              <a:buNone/>
            </a:pPr>
            <a:r>
              <a:rPr lang="pt-BR" sz="1800" dirty="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Tecnologia SSD mais acessível.</a:t>
            </a:r>
            <a:endParaRPr sz="1200" dirty="0"/>
          </a:p>
        </p:txBody>
      </p:sp>
      <p:sp>
        <p:nvSpPr>
          <p:cNvPr id="8" name="Google Shape;296;p13">
            <a:extLst>
              <a:ext uri="{FF2B5EF4-FFF2-40B4-BE49-F238E27FC236}">
                <a16:creationId xmlns:a16="http://schemas.microsoft.com/office/drawing/2014/main" id="{56D192DB-596E-9716-F183-D96D0FAFCB8E}"/>
              </a:ext>
            </a:extLst>
          </p:cNvPr>
          <p:cNvSpPr txBox="1"/>
          <p:nvPr/>
        </p:nvSpPr>
        <p:spPr>
          <a:xfrm>
            <a:off x="6159502" y="3569361"/>
            <a:ext cx="2584450" cy="2308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000"/>
              <a:buFont typeface="Arial"/>
              <a:buNone/>
            </a:pPr>
            <a:r>
              <a:rPr lang="pt-BR" sz="1800" dirty="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Big </a:t>
            </a:r>
            <a:r>
              <a:rPr lang="pt-BR" sz="1800" dirty="0" err="1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Techs</a:t>
            </a:r>
            <a:r>
              <a:rPr lang="pt-BR" sz="1800" dirty="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 investindo em times de pesquisadores e abrindo iniciativas Open </a:t>
            </a:r>
            <a:r>
              <a:rPr lang="pt-BR" sz="1800" dirty="0" err="1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Source</a:t>
            </a:r>
            <a:r>
              <a:rPr lang="pt-BR" sz="1800" dirty="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000"/>
              <a:buFont typeface="Arial"/>
              <a:buNone/>
            </a:pPr>
            <a:endParaRPr lang="pt-BR" sz="1800" dirty="0">
              <a:solidFill>
                <a:srgbClr val="94A2AC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000"/>
              <a:buFont typeface="Arial"/>
              <a:buNone/>
            </a:pPr>
            <a:r>
              <a:rPr lang="pt-BR" sz="1800" dirty="0" err="1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TensorFlow</a:t>
            </a:r>
            <a:r>
              <a:rPr lang="pt-BR" sz="1800" dirty="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 (Google), </a:t>
            </a:r>
            <a:r>
              <a:rPr lang="pt-BR" sz="1800" dirty="0" err="1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Llama</a:t>
            </a:r>
            <a:r>
              <a:rPr lang="pt-BR" sz="1800" dirty="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 3 (Meta).</a:t>
            </a:r>
            <a:endParaRPr sz="1200" dirty="0"/>
          </a:p>
        </p:txBody>
      </p:sp>
      <p:sp>
        <p:nvSpPr>
          <p:cNvPr id="9" name="Google Shape;296;p13">
            <a:extLst>
              <a:ext uri="{FF2B5EF4-FFF2-40B4-BE49-F238E27FC236}">
                <a16:creationId xmlns:a16="http://schemas.microsoft.com/office/drawing/2014/main" id="{0D946C67-EBF9-8CD1-B5E5-574300BA4182}"/>
              </a:ext>
            </a:extLst>
          </p:cNvPr>
          <p:cNvSpPr txBox="1"/>
          <p:nvPr/>
        </p:nvSpPr>
        <p:spPr>
          <a:xfrm>
            <a:off x="9023350" y="3569361"/>
            <a:ext cx="2584450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000"/>
              <a:buFont typeface="Arial"/>
              <a:buNone/>
            </a:pPr>
            <a:r>
              <a:rPr lang="pt-BR" sz="1800" dirty="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Provedores de cloud trazendo eficiências de escala e experiência de usuário.</a:t>
            </a: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366387155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410;p22">
            <a:extLst>
              <a:ext uri="{FF2B5EF4-FFF2-40B4-BE49-F238E27FC236}">
                <a16:creationId xmlns:a16="http://schemas.microsoft.com/office/drawing/2014/main" id="{98287A52-791D-DB79-865C-E6FA005D5B1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80416" y="268225"/>
            <a:ext cx="10515600" cy="573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800"/>
              <a:buFont typeface="Roboto"/>
              <a:buNone/>
            </a:pPr>
            <a:r>
              <a:rPr lang="pt-BR" sz="2800" dirty="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DETECÇÃO DE TÓPICOS CHAVE</a:t>
            </a:r>
            <a:endParaRPr sz="2800" b="1" dirty="0">
              <a:solidFill>
                <a:srgbClr val="E0375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" name="Google Shape;411;p22">
            <a:extLst>
              <a:ext uri="{FF2B5EF4-FFF2-40B4-BE49-F238E27FC236}">
                <a16:creationId xmlns:a16="http://schemas.microsoft.com/office/drawing/2014/main" id="{47BC3B94-5413-290A-9D7B-0D26EFA0DCB0}"/>
              </a:ext>
            </a:extLst>
          </p:cNvPr>
          <p:cNvSpPr txBox="1"/>
          <p:nvPr/>
        </p:nvSpPr>
        <p:spPr>
          <a:xfrm>
            <a:off x="323850" y="981075"/>
            <a:ext cx="11563350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000"/>
              <a:buFont typeface="Arial"/>
              <a:buNone/>
              <a:tabLst/>
              <a:defRPr/>
            </a:pPr>
            <a:r>
              <a:rPr lang="pt-BR" sz="1800" dirty="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Os tópicos chave são complementares as entidades, auxiliam no </a:t>
            </a:r>
            <a:r>
              <a:rPr lang="pt-BR" sz="1800" i="1" dirty="0" err="1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tagging</a:t>
            </a:r>
            <a:r>
              <a:rPr lang="pt-BR" sz="1800" dirty="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 de textos e artigos. Sua requisição segue a mesma do detector de entidades.</a:t>
            </a:r>
          </a:p>
        </p:txBody>
      </p:sp>
      <p:sp>
        <p:nvSpPr>
          <p:cNvPr id="2" name="Google Shape;422;p23">
            <a:extLst>
              <a:ext uri="{FF2B5EF4-FFF2-40B4-BE49-F238E27FC236}">
                <a16:creationId xmlns:a16="http://schemas.microsoft.com/office/drawing/2014/main" id="{D94158E2-0EFD-58EF-3885-4658481ED222}"/>
              </a:ext>
            </a:extLst>
          </p:cNvPr>
          <p:cNvSpPr/>
          <p:nvPr/>
        </p:nvSpPr>
        <p:spPr>
          <a:xfrm>
            <a:off x="538421" y="2447676"/>
            <a:ext cx="6477000" cy="33239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/>
          <a:p>
            <a:r>
              <a:rPr lang="en-US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session = boto3.Session(</a:t>
            </a:r>
            <a:r>
              <a:rPr lang="en-US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aws_access_key_id</a:t>
            </a:r>
            <a:r>
              <a:rPr lang="en-US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=ACCESS_ID, </a:t>
            </a:r>
            <a:r>
              <a:rPr lang="en-US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aws_secret_access_key</a:t>
            </a:r>
            <a:r>
              <a:rPr lang="en-US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= ACCESS_KEY)</a:t>
            </a:r>
          </a:p>
          <a:p>
            <a:r>
              <a:rPr lang="en-US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client = </a:t>
            </a:r>
            <a:r>
              <a:rPr lang="en-US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session.client</a:t>
            </a:r>
            <a:r>
              <a:rPr lang="en-US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("comprehend", </a:t>
            </a:r>
            <a:r>
              <a:rPr lang="en-US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region_name</a:t>
            </a:r>
            <a:r>
              <a:rPr lang="en-US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=region)</a:t>
            </a:r>
          </a:p>
          <a:p>
            <a:endParaRPr lang="en-US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Roboto"/>
            </a:endParaRPr>
          </a:p>
          <a:p>
            <a:r>
              <a:rPr lang="en-US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response = </a:t>
            </a:r>
            <a:r>
              <a:rPr lang="en-US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client.detect_key_phrases</a:t>
            </a:r>
            <a:r>
              <a:rPr lang="en-US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(</a:t>
            </a:r>
          </a:p>
          <a:p>
            <a:r>
              <a:rPr lang="en-US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    Text=</a:t>
            </a:r>
            <a:r>
              <a:rPr lang="en-US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texto</a:t>
            </a:r>
            <a:r>
              <a:rPr lang="en-US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,</a:t>
            </a:r>
          </a:p>
          <a:p>
            <a:r>
              <a:rPr lang="en-US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    </a:t>
            </a:r>
            <a:r>
              <a:rPr lang="en-US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LanguageCode</a:t>
            </a:r>
            <a:r>
              <a:rPr lang="en-US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='pt',</a:t>
            </a:r>
          </a:p>
          <a:p>
            <a:r>
              <a:rPr lang="en-US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)</a:t>
            </a:r>
          </a:p>
          <a:p>
            <a:endParaRPr lang="en-US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Roboto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B97B73FB-3D84-5AE7-09EB-B3FDA717DEA1}"/>
              </a:ext>
            </a:extLst>
          </p:cNvPr>
          <p:cNvSpPr txBox="1"/>
          <p:nvPr/>
        </p:nvSpPr>
        <p:spPr>
          <a:xfrm>
            <a:off x="7241976" y="2447675"/>
            <a:ext cx="4645224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latin typeface="Roboto" panose="02000000000000000000" pitchFamily="2" charset="0"/>
                <a:ea typeface="Roboto" panose="02000000000000000000" pitchFamily="2" charset="0"/>
              </a:rPr>
              <a:t>{'</a:t>
            </a:r>
            <a:r>
              <a:rPr lang="pt-BR" dirty="0" err="1">
                <a:latin typeface="Roboto" panose="02000000000000000000" pitchFamily="2" charset="0"/>
                <a:ea typeface="Roboto" panose="02000000000000000000" pitchFamily="2" charset="0"/>
              </a:rPr>
              <a:t>KeyPhrases</a:t>
            </a:r>
            <a:r>
              <a:rPr lang="pt-BR" dirty="0">
                <a:latin typeface="Roboto" panose="02000000000000000000" pitchFamily="2" charset="0"/>
                <a:ea typeface="Roboto" panose="02000000000000000000" pitchFamily="2" charset="0"/>
              </a:rPr>
              <a:t>': [{'Score': 0.9986598491668701,</a:t>
            </a:r>
          </a:p>
          <a:p>
            <a:r>
              <a:rPr lang="pt-BR" dirty="0">
                <a:latin typeface="Roboto" panose="02000000000000000000" pitchFamily="2" charset="0"/>
                <a:ea typeface="Roboto" panose="02000000000000000000" pitchFamily="2" charset="0"/>
              </a:rPr>
              <a:t>   '</a:t>
            </a:r>
            <a:r>
              <a:rPr lang="pt-BR" dirty="0" err="1">
                <a:latin typeface="Roboto" panose="02000000000000000000" pitchFamily="2" charset="0"/>
                <a:ea typeface="Roboto" panose="02000000000000000000" pitchFamily="2" charset="0"/>
              </a:rPr>
              <a:t>Text</a:t>
            </a:r>
            <a:r>
              <a:rPr lang="pt-BR" dirty="0">
                <a:latin typeface="Roboto" panose="02000000000000000000" pitchFamily="2" charset="0"/>
                <a:ea typeface="Roboto" panose="02000000000000000000" pitchFamily="2" charset="0"/>
              </a:rPr>
              <a:t>': 'bilionário',</a:t>
            </a:r>
          </a:p>
          <a:p>
            <a:r>
              <a:rPr lang="pt-BR" dirty="0">
                <a:latin typeface="Roboto" panose="02000000000000000000" pitchFamily="2" charset="0"/>
                <a:ea typeface="Roboto" panose="02000000000000000000" pitchFamily="2" charset="0"/>
              </a:rPr>
              <a:t>   '</a:t>
            </a:r>
            <a:r>
              <a:rPr lang="pt-BR" dirty="0" err="1">
                <a:latin typeface="Roboto" panose="02000000000000000000" pitchFamily="2" charset="0"/>
                <a:ea typeface="Roboto" panose="02000000000000000000" pitchFamily="2" charset="0"/>
              </a:rPr>
              <a:t>BeginOffset</a:t>
            </a:r>
            <a:r>
              <a:rPr lang="pt-BR" dirty="0">
                <a:latin typeface="Roboto" panose="02000000000000000000" pitchFamily="2" charset="0"/>
                <a:ea typeface="Roboto" panose="02000000000000000000" pitchFamily="2" charset="0"/>
              </a:rPr>
              <a:t>': 15,</a:t>
            </a:r>
          </a:p>
          <a:p>
            <a:r>
              <a:rPr lang="pt-BR" dirty="0">
                <a:latin typeface="Roboto" panose="02000000000000000000" pitchFamily="2" charset="0"/>
                <a:ea typeface="Roboto" panose="02000000000000000000" pitchFamily="2" charset="0"/>
              </a:rPr>
              <a:t>   '</a:t>
            </a:r>
            <a:r>
              <a:rPr lang="pt-BR" dirty="0" err="1">
                <a:latin typeface="Roboto" panose="02000000000000000000" pitchFamily="2" charset="0"/>
                <a:ea typeface="Roboto" panose="02000000000000000000" pitchFamily="2" charset="0"/>
              </a:rPr>
              <a:t>EndOffset</a:t>
            </a:r>
            <a:r>
              <a:rPr lang="pt-BR" dirty="0">
                <a:latin typeface="Roboto" panose="02000000000000000000" pitchFamily="2" charset="0"/>
                <a:ea typeface="Roboto" panose="02000000000000000000" pitchFamily="2" charset="0"/>
              </a:rPr>
              <a:t>': 25},</a:t>
            </a:r>
          </a:p>
          <a:p>
            <a:r>
              <a:rPr lang="pt-BR" dirty="0">
                <a:latin typeface="Roboto" panose="02000000000000000000" pitchFamily="2" charset="0"/>
                <a:ea typeface="Roboto" panose="02000000000000000000" pitchFamily="2" charset="0"/>
              </a:rPr>
              <a:t>  {'Score': 0.9945086240768433,</a:t>
            </a:r>
          </a:p>
          <a:p>
            <a:r>
              <a:rPr lang="pt-BR" dirty="0">
                <a:latin typeface="Roboto" panose="02000000000000000000" pitchFamily="2" charset="0"/>
                <a:ea typeface="Roboto" panose="02000000000000000000" pitchFamily="2" charset="0"/>
              </a:rPr>
              <a:t>   '</a:t>
            </a:r>
            <a:r>
              <a:rPr lang="pt-BR" dirty="0" err="1">
                <a:latin typeface="Roboto" panose="02000000000000000000" pitchFamily="2" charset="0"/>
                <a:ea typeface="Roboto" panose="02000000000000000000" pitchFamily="2" charset="0"/>
              </a:rPr>
              <a:t>Text</a:t>
            </a:r>
            <a:r>
              <a:rPr lang="pt-BR" dirty="0">
                <a:latin typeface="Roboto" panose="02000000000000000000" pitchFamily="2" charset="0"/>
                <a:ea typeface="Roboto" panose="02000000000000000000" pitchFamily="2" charset="0"/>
              </a:rPr>
              <a:t>': 'Elon Musk',</a:t>
            </a:r>
          </a:p>
          <a:p>
            <a:r>
              <a:rPr lang="pt-BR" dirty="0">
                <a:latin typeface="Roboto" panose="02000000000000000000" pitchFamily="2" charset="0"/>
                <a:ea typeface="Roboto" panose="02000000000000000000" pitchFamily="2" charset="0"/>
              </a:rPr>
              <a:t>   '</a:t>
            </a:r>
            <a:r>
              <a:rPr lang="pt-BR" dirty="0" err="1">
                <a:latin typeface="Roboto" panose="02000000000000000000" pitchFamily="2" charset="0"/>
                <a:ea typeface="Roboto" panose="02000000000000000000" pitchFamily="2" charset="0"/>
              </a:rPr>
              <a:t>BeginOffset</a:t>
            </a:r>
            <a:r>
              <a:rPr lang="pt-BR" dirty="0">
                <a:latin typeface="Roboto" panose="02000000000000000000" pitchFamily="2" charset="0"/>
                <a:ea typeface="Roboto" panose="02000000000000000000" pitchFamily="2" charset="0"/>
              </a:rPr>
              <a:t>': 26,</a:t>
            </a:r>
          </a:p>
          <a:p>
            <a:r>
              <a:rPr lang="pt-BR" dirty="0">
                <a:latin typeface="Roboto" panose="02000000000000000000" pitchFamily="2" charset="0"/>
                <a:ea typeface="Roboto" panose="02000000000000000000" pitchFamily="2" charset="0"/>
              </a:rPr>
              <a:t>   '</a:t>
            </a:r>
            <a:r>
              <a:rPr lang="pt-BR" dirty="0" err="1">
                <a:latin typeface="Roboto" panose="02000000000000000000" pitchFamily="2" charset="0"/>
                <a:ea typeface="Roboto" panose="02000000000000000000" pitchFamily="2" charset="0"/>
              </a:rPr>
              <a:t>EndOffset</a:t>
            </a:r>
            <a:r>
              <a:rPr lang="pt-BR" dirty="0">
                <a:latin typeface="Roboto" panose="02000000000000000000" pitchFamily="2" charset="0"/>
                <a:ea typeface="Roboto" panose="02000000000000000000" pitchFamily="2" charset="0"/>
              </a:rPr>
              <a:t>': 35},</a:t>
            </a:r>
          </a:p>
          <a:p>
            <a:r>
              <a:rPr lang="pt-BR" dirty="0">
                <a:latin typeface="Roboto" panose="02000000000000000000" pitchFamily="2" charset="0"/>
                <a:ea typeface="Roboto" panose="02000000000000000000" pitchFamily="2" charset="0"/>
              </a:rPr>
              <a:t>  {'Score': 0.9980497360229492,</a:t>
            </a:r>
          </a:p>
          <a:p>
            <a:r>
              <a:rPr lang="pt-BR" dirty="0">
                <a:latin typeface="Roboto" panose="02000000000000000000" pitchFamily="2" charset="0"/>
                <a:ea typeface="Roboto" panose="02000000000000000000" pitchFamily="2" charset="0"/>
              </a:rPr>
              <a:t>   '</a:t>
            </a:r>
            <a:r>
              <a:rPr lang="pt-BR" dirty="0" err="1">
                <a:latin typeface="Roboto" panose="02000000000000000000" pitchFamily="2" charset="0"/>
                <a:ea typeface="Roboto" panose="02000000000000000000" pitchFamily="2" charset="0"/>
              </a:rPr>
              <a:t>Text</a:t>
            </a:r>
            <a:r>
              <a:rPr lang="pt-BR" dirty="0">
                <a:latin typeface="Roboto" panose="02000000000000000000" pitchFamily="2" charset="0"/>
                <a:ea typeface="Roboto" panose="02000000000000000000" pitchFamily="2" charset="0"/>
              </a:rPr>
              <a:t>': 'a luta contra Mark Zuckerberg',</a:t>
            </a:r>
          </a:p>
          <a:p>
            <a:r>
              <a:rPr lang="pt-BR" dirty="0">
                <a:latin typeface="Roboto" panose="02000000000000000000" pitchFamily="2" charset="0"/>
                <a:ea typeface="Roboto" panose="02000000000000000000" pitchFamily="2" charset="0"/>
              </a:rPr>
              <a:t>   '</a:t>
            </a:r>
            <a:r>
              <a:rPr lang="pt-BR" dirty="0" err="1">
                <a:latin typeface="Roboto" panose="02000000000000000000" pitchFamily="2" charset="0"/>
                <a:ea typeface="Roboto" panose="02000000000000000000" pitchFamily="2" charset="0"/>
              </a:rPr>
              <a:t>BeginOffset</a:t>
            </a:r>
            <a:r>
              <a:rPr lang="pt-BR" dirty="0">
                <a:latin typeface="Roboto" panose="02000000000000000000" pitchFamily="2" charset="0"/>
                <a:ea typeface="Roboto" panose="02000000000000000000" pitchFamily="2" charset="0"/>
              </a:rPr>
              <a:t>': 37,</a:t>
            </a:r>
          </a:p>
          <a:p>
            <a:r>
              <a:rPr lang="pt-BR" dirty="0">
                <a:latin typeface="Roboto" panose="02000000000000000000" pitchFamily="2" charset="0"/>
                <a:ea typeface="Roboto" panose="02000000000000000000" pitchFamily="2" charset="0"/>
              </a:rPr>
              <a:t>   '</a:t>
            </a:r>
            <a:r>
              <a:rPr lang="pt-BR" dirty="0" err="1">
                <a:latin typeface="Roboto" panose="02000000000000000000" pitchFamily="2" charset="0"/>
                <a:ea typeface="Roboto" panose="02000000000000000000" pitchFamily="2" charset="0"/>
              </a:rPr>
              <a:t>EndOffset</a:t>
            </a:r>
            <a:r>
              <a:rPr lang="pt-BR" dirty="0">
                <a:latin typeface="Roboto" panose="02000000000000000000" pitchFamily="2" charset="0"/>
                <a:ea typeface="Roboto" panose="02000000000000000000" pitchFamily="2" charset="0"/>
              </a:rPr>
              <a:t>': 66},</a:t>
            </a:r>
          </a:p>
          <a:p>
            <a:r>
              <a:rPr lang="pt-BR" dirty="0">
                <a:latin typeface="Roboto" panose="02000000000000000000" pitchFamily="2" charset="0"/>
                <a:ea typeface="Roboto" panose="02000000000000000000" pitchFamily="2" charset="0"/>
              </a:rPr>
              <a:t>  {'Score': 0.9993777275085449,</a:t>
            </a:r>
          </a:p>
          <a:p>
            <a:r>
              <a:rPr lang="pt-BR" dirty="0">
                <a:latin typeface="Roboto" panose="02000000000000000000" pitchFamily="2" charset="0"/>
                <a:ea typeface="Roboto" panose="02000000000000000000" pitchFamily="2" charset="0"/>
              </a:rPr>
              <a:t>   '</a:t>
            </a:r>
            <a:r>
              <a:rPr lang="pt-BR" dirty="0" err="1">
                <a:latin typeface="Roboto" panose="02000000000000000000" pitchFamily="2" charset="0"/>
                <a:ea typeface="Roboto" panose="02000000000000000000" pitchFamily="2" charset="0"/>
              </a:rPr>
              <a:t>Text</a:t>
            </a:r>
            <a:r>
              <a:rPr lang="pt-BR" dirty="0">
                <a:latin typeface="Roboto" panose="02000000000000000000" pitchFamily="2" charset="0"/>
                <a:ea typeface="Roboto" panose="02000000000000000000" pitchFamily="2" charset="0"/>
              </a:rPr>
              <a:t>': 'CEO da Meta',</a:t>
            </a:r>
          </a:p>
          <a:p>
            <a:r>
              <a:rPr lang="pt-BR" dirty="0">
                <a:latin typeface="Roboto" panose="02000000000000000000" pitchFamily="2" charset="0"/>
                <a:ea typeface="Roboto" panose="02000000000000000000" pitchFamily="2" charset="0"/>
              </a:rPr>
              <a:t>   ...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982B4CDC-522D-D46B-4821-805EBD1C20F0}"/>
              </a:ext>
            </a:extLst>
          </p:cNvPr>
          <p:cNvSpPr/>
          <p:nvPr/>
        </p:nvSpPr>
        <p:spPr>
          <a:xfrm>
            <a:off x="2131533" y="5248425"/>
            <a:ext cx="4898065" cy="515733"/>
          </a:xfrm>
          <a:prstGeom prst="rect">
            <a:avLst/>
          </a:prstGeom>
          <a:solidFill>
            <a:srgbClr val="E0375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pt-BR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Quanto maior o Score maior a confiança na detecção.</a:t>
            </a:r>
          </a:p>
        </p:txBody>
      </p:sp>
    </p:spTree>
    <p:extLst>
      <p:ext uri="{BB962C8B-B14F-4D97-AF65-F5344CB8AC3E}">
        <p14:creationId xmlns:p14="http://schemas.microsoft.com/office/powerpoint/2010/main" val="66838777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410;p22">
            <a:extLst>
              <a:ext uri="{FF2B5EF4-FFF2-40B4-BE49-F238E27FC236}">
                <a16:creationId xmlns:a16="http://schemas.microsoft.com/office/drawing/2014/main" id="{98287A52-791D-DB79-865C-E6FA005D5B1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80416" y="268225"/>
            <a:ext cx="10515600" cy="573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800"/>
              <a:buFont typeface="Roboto"/>
              <a:buNone/>
            </a:pPr>
            <a:r>
              <a:rPr lang="pt-BR" sz="2800" dirty="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ANÁLISE DE SENTIMENTOS</a:t>
            </a:r>
            <a:endParaRPr sz="2800" b="1" dirty="0">
              <a:solidFill>
                <a:srgbClr val="E0375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" name="Google Shape;411;p22">
            <a:extLst>
              <a:ext uri="{FF2B5EF4-FFF2-40B4-BE49-F238E27FC236}">
                <a16:creationId xmlns:a16="http://schemas.microsoft.com/office/drawing/2014/main" id="{47BC3B94-5413-290A-9D7B-0D26EFA0DCB0}"/>
              </a:ext>
            </a:extLst>
          </p:cNvPr>
          <p:cNvSpPr txBox="1"/>
          <p:nvPr/>
        </p:nvSpPr>
        <p:spPr>
          <a:xfrm>
            <a:off x="323850" y="981075"/>
            <a:ext cx="11563350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000"/>
              <a:buFont typeface="Arial"/>
              <a:buNone/>
              <a:tabLst/>
              <a:defRPr/>
            </a:pPr>
            <a:r>
              <a:rPr lang="pt-BR" sz="1800" dirty="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Análise em sentimentos de textos procura distinguir eventuais vieses de comentários e artigos. Pode se tornar uma ferramenta importante em revisão de escrita.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000"/>
              <a:buFont typeface="Arial"/>
              <a:buNone/>
              <a:tabLst/>
              <a:defRPr/>
            </a:pPr>
            <a:r>
              <a:rPr lang="pt-BR" sz="1800" dirty="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A determinação de sentimento é dividida em: </a:t>
            </a:r>
            <a:r>
              <a:rPr lang="pt-BR" sz="1800" dirty="0">
                <a:solidFill>
                  <a:srgbClr val="E0375F"/>
                </a:solidFill>
                <a:latin typeface="Roboto"/>
                <a:ea typeface="Roboto"/>
                <a:cs typeface="Roboto"/>
                <a:sym typeface="Roboto"/>
              </a:rPr>
              <a:t>positivo</a:t>
            </a:r>
            <a:r>
              <a:rPr lang="pt-BR" sz="1800" dirty="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lang="pt-BR" sz="1800" dirty="0">
                <a:solidFill>
                  <a:srgbClr val="E0375F"/>
                </a:solidFill>
                <a:latin typeface="Roboto"/>
                <a:ea typeface="Roboto"/>
                <a:cs typeface="Roboto"/>
                <a:sym typeface="Roboto"/>
              </a:rPr>
              <a:t>negativo</a:t>
            </a:r>
            <a:r>
              <a:rPr lang="pt-BR" sz="1800" dirty="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lang="pt-BR" sz="1800" dirty="0">
                <a:solidFill>
                  <a:srgbClr val="E0375F"/>
                </a:solidFill>
                <a:latin typeface="Roboto"/>
                <a:ea typeface="Roboto"/>
                <a:cs typeface="Roboto"/>
                <a:sym typeface="Roboto"/>
              </a:rPr>
              <a:t>misto</a:t>
            </a:r>
            <a:r>
              <a:rPr lang="pt-BR" sz="1800" dirty="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 e </a:t>
            </a:r>
            <a:r>
              <a:rPr lang="pt-BR" sz="1800" dirty="0">
                <a:solidFill>
                  <a:srgbClr val="E0375F"/>
                </a:solidFill>
                <a:latin typeface="Roboto"/>
                <a:ea typeface="Roboto"/>
                <a:cs typeface="Roboto"/>
                <a:sym typeface="Roboto"/>
              </a:rPr>
              <a:t>neutro</a:t>
            </a:r>
            <a:r>
              <a:rPr lang="pt-BR" sz="1800" dirty="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</a:p>
        </p:txBody>
      </p:sp>
      <p:sp>
        <p:nvSpPr>
          <p:cNvPr id="2" name="Google Shape;422;p23">
            <a:extLst>
              <a:ext uri="{FF2B5EF4-FFF2-40B4-BE49-F238E27FC236}">
                <a16:creationId xmlns:a16="http://schemas.microsoft.com/office/drawing/2014/main" id="{D94158E2-0EFD-58EF-3885-4658481ED222}"/>
              </a:ext>
            </a:extLst>
          </p:cNvPr>
          <p:cNvSpPr/>
          <p:nvPr/>
        </p:nvSpPr>
        <p:spPr>
          <a:xfrm>
            <a:off x="538421" y="2447676"/>
            <a:ext cx="6477000" cy="33239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/>
          <a:p>
            <a:r>
              <a:rPr lang="en-US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session = boto3.Session(</a:t>
            </a:r>
            <a:r>
              <a:rPr lang="en-US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aws_access_key_id</a:t>
            </a:r>
            <a:r>
              <a:rPr lang="en-US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=ACCESS_ID, </a:t>
            </a:r>
            <a:r>
              <a:rPr lang="en-US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aws_secret_access_key</a:t>
            </a:r>
            <a:r>
              <a:rPr lang="en-US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= ACCESS_KEY)</a:t>
            </a:r>
          </a:p>
          <a:p>
            <a:r>
              <a:rPr lang="en-US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client = </a:t>
            </a:r>
            <a:r>
              <a:rPr lang="en-US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session.client</a:t>
            </a:r>
            <a:r>
              <a:rPr lang="en-US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("comprehend", </a:t>
            </a:r>
            <a:r>
              <a:rPr lang="en-US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region_name</a:t>
            </a:r>
            <a:r>
              <a:rPr lang="en-US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=region)</a:t>
            </a:r>
          </a:p>
          <a:p>
            <a:endParaRPr lang="en-US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Roboto"/>
            </a:endParaRPr>
          </a:p>
          <a:p>
            <a:r>
              <a:rPr lang="en-US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response = </a:t>
            </a:r>
            <a:r>
              <a:rPr lang="en-US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client.detect_sentiment</a:t>
            </a:r>
            <a:r>
              <a:rPr lang="en-US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(</a:t>
            </a:r>
          </a:p>
          <a:p>
            <a:r>
              <a:rPr lang="en-US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    Text=</a:t>
            </a:r>
            <a:r>
              <a:rPr lang="en-US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texto</a:t>
            </a:r>
            <a:r>
              <a:rPr lang="en-US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,</a:t>
            </a:r>
          </a:p>
          <a:p>
            <a:r>
              <a:rPr lang="en-US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    </a:t>
            </a:r>
            <a:r>
              <a:rPr lang="en-US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LanguageCode</a:t>
            </a:r>
            <a:r>
              <a:rPr lang="en-US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='pt',</a:t>
            </a:r>
          </a:p>
          <a:p>
            <a:r>
              <a:rPr lang="en-US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)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B97B73FB-3D84-5AE7-09EB-B3FDA717DEA1}"/>
              </a:ext>
            </a:extLst>
          </p:cNvPr>
          <p:cNvSpPr txBox="1"/>
          <p:nvPr/>
        </p:nvSpPr>
        <p:spPr>
          <a:xfrm>
            <a:off x="7241976" y="2447675"/>
            <a:ext cx="4645224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latin typeface="Roboto" panose="02000000000000000000" pitchFamily="2" charset="0"/>
                <a:ea typeface="Roboto" panose="02000000000000000000" pitchFamily="2" charset="0"/>
              </a:rPr>
              <a:t>{'</a:t>
            </a:r>
            <a:r>
              <a:rPr lang="pt-BR" dirty="0" err="1">
                <a:latin typeface="Roboto" panose="02000000000000000000" pitchFamily="2" charset="0"/>
                <a:ea typeface="Roboto" panose="02000000000000000000" pitchFamily="2" charset="0"/>
              </a:rPr>
              <a:t>Sentiment</a:t>
            </a:r>
            <a:r>
              <a:rPr lang="pt-BR" dirty="0">
                <a:latin typeface="Roboto" panose="02000000000000000000" pitchFamily="2" charset="0"/>
                <a:ea typeface="Roboto" panose="02000000000000000000" pitchFamily="2" charset="0"/>
              </a:rPr>
              <a:t>': 'NEUTRAL',</a:t>
            </a:r>
          </a:p>
          <a:p>
            <a:r>
              <a:rPr lang="pt-BR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t-BR" dirty="0">
                <a:solidFill>
                  <a:srgbClr val="E0375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'</a:t>
            </a:r>
            <a:r>
              <a:rPr lang="pt-BR" dirty="0" err="1">
                <a:solidFill>
                  <a:srgbClr val="E0375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SentimentScore</a:t>
            </a:r>
            <a:r>
              <a:rPr lang="pt-BR" dirty="0">
                <a:latin typeface="Roboto" panose="02000000000000000000" pitchFamily="2" charset="0"/>
                <a:ea typeface="Roboto" panose="02000000000000000000" pitchFamily="2" charset="0"/>
              </a:rPr>
              <a:t>': {'Positive': 0.0018087361240759492,</a:t>
            </a:r>
          </a:p>
          <a:p>
            <a:r>
              <a:rPr lang="pt-BR" dirty="0">
                <a:latin typeface="Roboto" panose="02000000000000000000" pitchFamily="2" charset="0"/>
                <a:ea typeface="Roboto" panose="02000000000000000000" pitchFamily="2" charset="0"/>
              </a:rPr>
              <a:t>  'Negative': 0.002231369260698557,</a:t>
            </a:r>
          </a:p>
          <a:p>
            <a:r>
              <a:rPr lang="pt-BR" dirty="0">
                <a:latin typeface="Roboto" panose="02000000000000000000" pitchFamily="2" charset="0"/>
                <a:ea typeface="Roboto" panose="02000000000000000000" pitchFamily="2" charset="0"/>
              </a:rPr>
              <a:t>  'Neutral': 0.9959061145782471,</a:t>
            </a:r>
          </a:p>
          <a:p>
            <a:r>
              <a:rPr lang="pt-BR" dirty="0">
                <a:latin typeface="Roboto" panose="02000000000000000000" pitchFamily="2" charset="0"/>
                <a:ea typeface="Roboto" panose="02000000000000000000" pitchFamily="2" charset="0"/>
              </a:rPr>
              <a:t>  '</a:t>
            </a:r>
            <a:r>
              <a:rPr lang="pt-BR" dirty="0" err="1">
                <a:latin typeface="Roboto" panose="02000000000000000000" pitchFamily="2" charset="0"/>
                <a:ea typeface="Roboto" panose="02000000000000000000" pitchFamily="2" charset="0"/>
              </a:rPr>
              <a:t>Mixed</a:t>
            </a:r>
            <a:r>
              <a:rPr lang="pt-BR" dirty="0">
                <a:latin typeface="Roboto" panose="02000000000000000000" pitchFamily="2" charset="0"/>
                <a:ea typeface="Roboto" panose="02000000000000000000" pitchFamily="2" charset="0"/>
              </a:rPr>
              <a:t>': 5.382212475524284e-05},</a:t>
            </a:r>
          </a:p>
          <a:p>
            <a:r>
              <a:rPr lang="pt-BR" dirty="0">
                <a:latin typeface="Roboto" panose="02000000000000000000" pitchFamily="2" charset="0"/>
                <a:ea typeface="Roboto" panose="02000000000000000000" pitchFamily="2" charset="0"/>
              </a:rPr>
              <a:t> '</a:t>
            </a:r>
            <a:r>
              <a:rPr lang="pt-BR" dirty="0" err="1">
                <a:latin typeface="Roboto" panose="02000000000000000000" pitchFamily="2" charset="0"/>
                <a:ea typeface="Roboto" panose="02000000000000000000" pitchFamily="2" charset="0"/>
              </a:rPr>
              <a:t>ResponseMetadata</a:t>
            </a:r>
            <a:r>
              <a:rPr lang="pt-BR" dirty="0">
                <a:latin typeface="Roboto" panose="02000000000000000000" pitchFamily="2" charset="0"/>
                <a:ea typeface="Roboto" panose="02000000000000000000" pitchFamily="2" charset="0"/>
              </a:rPr>
              <a:t>': {'</a:t>
            </a:r>
            <a:r>
              <a:rPr lang="pt-BR" dirty="0" err="1">
                <a:latin typeface="Roboto" panose="02000000000000000000" pitchFamily="2" charset="0"/>
                <a:ea typeface="Roboto" panose="02000000000000000000" pitchFamily="2" charset="0"/>
              </a:rPr>
              <a:t>RequestId</a:t>
            </a:r>
            <a:r>
              <a:rPr lang="pt-BR" dirty="0">
                <a:latin typeface="Roboto" panose="02000000000000000000" pitchFamily="2" charset="0"/>
                <a:ea typeface="Roboto" panose="02000000000000000000" pitchFamily="2" charset="0"/>
              </a:rPr>
              <a:t>': '70812d27-2c32-4828-9243-b5d236700b92',</a:t>
            </a:r>
          </a:p>
          <a:p>
            <a:r>
              <a:rPr lang="pt-BR" dirty="0">
                <a:latin typeface="Roboto" panose="02000000000000000000" pitchFamily="2" charset="0"/>
                <a:ea typeface="Roboto" panose="02000000000000000000" pitchFamily="2" charset="0"/>
              </a:rPr>
              <a:t>  '</a:t>
            </a:r>
            <a:r>
              <a:rPr lang="pt-BR" dirty="0" err="1">
                <a:latin typeface="Roboto" panose="02000000000000000000" pitchFamily="2" charset="0"/>
                <a:ea typeface="Roboto" panose="02000000000000000000" pitchFamily="2" charset="0"/>
              </a:rPr>
              <a:t>HTTPStatusCode</a:t>
            </a:r>
            <a:r>
              <a:rPr lang="pt-BR" dirty="0">
                <a:latin typeface="Roboto" panose="02000000000000000000" pitchFamily="2" charset="0"/>
                <a:ea typeface="Roboto" panose="02000000000000000000" pitchFamily="2" charset="0"/>
              </a:rPr>
              <a:t>': 200,</a:t>
            </a:r>
          </a:p>
          <a:p>
            <a:r>
              <a:rPr lang="pt-BR" dirty="0">
                <a:latin typeface="Roboto" panose="02000000000000000000" pitchFamily="2" charset="0"/>
                <a:ea typeface="Roboto" panose="02000000000000000000" pitchFamily="2" charset="0"/>
              </a:rPr>
              <a:t>  '</a:t>
            </a:r>
            <a:r>
              <a:rPr lang="pt-BR" dirty="0" err="1">
                <a:latin typeface="Roboto" panose="02000000000000000000" pitchFamily="2" charset="0"/>
                <a:ea typeface="Roboto" panose="02000000000000000000" pitchFamily="2" charset="0"/>
              </a:rPr>
              <a:t>HTTPHeaders</a:t>
            </a:r>
            <a:r>
              <a:rPr lang="pt-BR" dirty="0">
                <a:latin typeface="Roboto" panose="02000000000000000000" pitchFamily="2" charset="0"/>
                <a:ea typeface="Roboto" panose="02000000000000000000" pitchFamily="2" charset="0"/>
              </a:rPr>
              <a:t>': {'x-</a:t>
            </a:r>
            <a:r>
              <a:rPr lang="pt-BR" dirty="0" err="1">
                <a:latin typeface="Roboto" panose="02000000000000000000" pitchFamily="2" charset="0"/>
                <a:ea typeface="Roboto" panose="02000000000000000000" pitchFamily="2" charset="0"/>
              </a:rPr>
              <a:t>amzn</a:t>
            </a:r>
            <a:r>
              <a:rPr lang="pt-BR" dirty="0">
                <a:latin typeface="Roboto" panose="02000000000000000000" pitchFamily="2" charset="0"/>
                <a:ea typeface="Roboto" panose="02000000000000000000" pitchFamily="2" charset="0"/>
              </a:rPr>
              <a:t>-</a:t>
            </a:r>
            <a:r>
              <a:rPr lang="pt-BR" dirty="0" err="1">
                <a:latin typeface="Roboto" panose="02000000000000000000" pitchFamily="2" charset="0"/>
                <a:ea typeface="Roboto" panose="02000000000000000000" pitchFamily="2" charset="0"/>
              </a:rPr>
              <a:t>requestid</a:t>
            </a:r>
            <a:r>
              <a:rPr lang="pt-BR" dirty="0">
                <a:latin typeface="Roboto" panose="02000000000000000000" pitchFamily="2" charset="0"/>
                <a:ea typeface="Roboto" panose="02000000000000000000" pitchFamily="2" charset="0"/>
              </a:rPr>
              <a:t>': '70812d27-2c32-4828-9243-b5d236700b92',</a:t>
            </a:r>
          </a:p>
          <a:p>
            <a:r>
              <a:rPr lang="pt-BR" dirty="0">
                <a:latin typeface="Roboto" panose="02000000000000000000" pitchFamily="2" charset="0"/>
                <a:ea typeface="Roboto" panose="02000000000000000000" pitchFamily="2" charset="0"/>
              </a:rPr>
              <a:t>   '</a:t>
            </a:r>
            <a:r>
              <a:rPr lang="pt-BR" dirty="0" err="1">
                <a:latin typeface="Roboto" panose="02000000000000000000" pitchFamily="2" charset="0"/>
                <a:ea typeface="Roboto" panose="02000000000000000000" pitchFamily="2" charset="0"/>
              </a:rPr>
              <a:t>content-type</a:t>
            </a:r>
            <a:r>
              <a:rPr lang="pt-BR" dirty="0">
                <a:latin typeface="Roboto" panose="02000000000000000000" pitchFamily="2" charset="0"/>
                <a:ea typeface="Roboto" panose="02000000000000000000" pitchFamily="2" charset="0"/>
              </a:rPr>
              <a:t>': '</a:t>
            </a:r>
            <a:r>
              <a:rPr lang="pt-BR" dirty="0" err="1">
                <a:latin typeface="Roboto" panose="02000000000000000000" pitchFamily="2" charset="0"/>
                <a:ea typeface="Roboto" panose="02000000000000000000" pitchFamily="2" charset="0"/>
              </a:rPr>
              <a:t>application</a:t>
            </a:r>
            <a:r>
              <a:rPr lang="pt-BR" dirty="0">
                <a:latin typeface="Roboto" panose="02000000000000000000" pitchFamily="2" charset="0"/>
                <a:ea typeface="Roboto" panose="02000000000000000000" pitchFamily="2" charset="0"/>
              </a:rPr>
              <a:t>/x-amz-json-1.1',</a:t>
            </a:r>
          </a:p>
          <a:p>
            <a:r>
              <a:rPr lang="pt-BR" dirty="0">
                <a:latin typeface="Roboto" panose="02000000000000000000" pitchFamily="2" charset="0"/>
                <a:ea typeface="Roboto" panose="02000000000000000000" pitchFamily="2" charset="0"/>
              </a:rPr>
              <a:t>   '</a:t>
            </a:r>
            <a:r>
              <a:rPr lang="pt-BR" dirty="0" err="1">
                <a:latin typeface="Roboto" panose="02000000000000000000" pitchFamily="2" charset="0"/>
                <a:ea typeface="Roboto" panose="02000000000000000000" pitchFamily="2" charset="0"/>
              </a:rPr>
              <a:t>content-length</a:t>
            </a:r>
            <a:r>
              <a:rPr lang="pt-BR" dirty="0">
                <a:latin typeface="Roboto" panose="02000000000000000000" pitchFamily="2" charset="0"/>
                <a:ea typeface="Roboto" panose="02000000000000000000" pitchFamily="2" charset="0"/>
              </a:rPr>
              <a:t>': '165',</a:t>
            </a:r>
          </a:p>
          <a:p>
            <a:r>
              <a:rPr lang="pt-BR" dirty="0">
                <a:latin typeface="Roboto" panose="02000000000000000000" pitchFamily="2" charset="0"/>
                <a:ea typeface="Roboto" panose="02000000000000000000" pitchFamily="2" charset="0"/>
              </a:rPr>
              <a:t>   'date': 'Mon, 07 </a:t>
            </a:r>
            <a:r>
              <a:rPr lang="pt-BR" dirty="0" err="1">
                <a:latin typeface="Roboto" panose="02000000000000000000" pitchFamily="2" charset="0"/>
                <a:ea typeface="Roboto" panose="02000000000000000000" pitchFamily="2" charset="0"/>
              </a:rPr>
              <a:t>Aug</a:t>
            </a:r>
            <a:r>
              <a:rPr lang="pt-BR" dirty="0">
                <a:latin typeface="Roboto" panose="02000000000000000000" pitchFamily="2" charset="0"/>
                <a:ea typeface="Roboto" panose="02000000000000000000" pitchFamily="2" charset="0"/>
              </a:rPr>
              <a:t> 2023 00:32:41 GMT'},</a:t>
            </a:r>
          </a:p>
          <a:p>
            <a:r>
              <a:rPr lang="pt-BR" dirty="0">
                <a:latin typeface="Roboto" panose="02000000000000000000" pitchFamily="2" charset="0"/>
                <a:ea typeface="Roboto" panose="02000000000000000000" pitchFamily="2" charset="0"/>
              </a:rPr>
              <a:t>  '</a:t>
            </a:r>
            <a:r>
              <a:rPr lang="pt-BR" dirty="0" err="1">
                <a:latin typeface="Roboto" panose="02000000000000000000" pitchFamily="2" charset="0"/>
                <a:ea typeface="Roboto" panose="02000000000000000000" pitchFamily="2" charset="0"/>
              </a:rPr>
              <a:t>RetryAttempts</a:t>
            </a:r>
            <a:r>
              <a:rPr lang="pt-BR" dirty="0">
                <a:latin typeface="Roboto" panose="02000000000000000000" pitchFamily="2" charset="0"/>
                <a:ea typeface="Roboto" panose="02000000000000000000" pitchFamily="2" charset="0"/>
              </a:rPr>
              <a:t>': 0}}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982B4CDC-522D-D46B-4821-805EBD1C20F0}"/>
              </a:ext>
            </a:extLst>
          </p:cNvPr>
          <p:cNvSpPr/>
          <p:nvPr/>
        </p:nvSpPr>
        <p:spPr>
          <a:xfrm>
            <a:off x="552599" y="5248425"/>
            <a:ext cx="6476999" cy="515733"/>
          </a:xfrm>
          <a:prstGeom prst="rect">
            <a:avLst/>
          </a:prstGeom>
          <a:solidFill>
            <a:srgbClr val="E0375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pt-BR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Quanto maior o Score maior a confiança na detecção do sentimento no texto.</a:t>
            </a:r>
          </a:p>
        </p:txBody>
      </p:sp>
    </p:spTree>
    <p:extLst>
      <p:ext uri="{BB962C8B-B14F-4D97-AF65-F5344CB8AC3E}">
        <p14:creationId xmlns:p14="http://schemas.microsoft.com/office/powerpoint/2010/main" val="17129650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410;p22">
            <a:extLst>
              <a:ext uri="{FF2B5EF4-FFF2-40B4-BE49-F238E27FC236}">
                <a16:creationId xmlns:a16="http://schemas.microsoft.com/office/drawing/2014/main" id="{98287A52-791D-DB79-865C-E6FA005D5B1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80416" y="268225"/>
            <a:ext cx="10515600" cy="573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800"/>
              <a:buFont typeface="Roboto"/>
              <a:buNone/>
            </a:pPr>
            <a:r>
              <a:rPr lang="pt-BR" sz="2800" dirty="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 INFORMAÇÕES PESSOAIS IDENTIFICÁVEIS (PII)</a:t>
            </a:r>
            <a:endParaRPr sz="2800" b="1" dirty="0">
              <a:solidFill>
                <a:srgbClr val="E0375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" name="Google Shape;411;p22">
            <a:extLst>
              <a:ext uri="{FF2B5EF4-FFF2-40B4-BE49-F238E27FC236}">
                <a16:creationId xmlns:a16="http://schemas.microsoft.com/office/drawing/2014/main" id="{47BC3B94-5413-290A-9D7B-0D26EFA0DCB0}"/>
              </a:ext>
            </a:extLst>
          </p:cNvPr>
          <p:cNvSpPr txBox="1"/>
          <p:nvPr/>
        </p:nvSpPr>
        <p:spPr>
          <a:xfrm>
            <a:off x="323850" y="981075"/>
            <a:ext cx="11563350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000"/>
              <a:buFont typeface="Arial"/>
              <a:buNone/>
              <a:tabLst/>
              <a:defRPr/>
            </a:pPr>
            <a:r>
              <a:rPr lang="pt-BR" sz="1800" dirty="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Informações privadas, tais como nome, endereço e documentos, podem envolvem potenciais riscos com leis de proteção de dados.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000"/>
              <a:buFont typeface="Arial"/>
              <a:buNone/>
              <a:tabLst/>
              <a:defRPr/>
            </a:pPr>
            <a:r>
              <a:rPr lang="pt-BR" sz="1800" dirty="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O resultado é semelhante a detecção de entidades, mas com um foco exclusivo em informações pessoais.</a:t>
            </a:r>
          </a:p>
        </p:txBody>
      </p:sp>
      <p:sp>
        <p:nvSpPr>
          <p:cNvPr id="2" name="Google Shape;422;p23">
            <a:extLst>
              <a:ext uri="{FF2B5EF4-FFF2-40B4-BE49-F238E27FC236}">
                <a16:creationId xmlns:a16="http://schemas.microsoft.com/office/drawing/2014/main" id="{D94158E2-0EFD-58EF-3885-4658481ED222}"/>
              </a:ext>
            </a:extLst>
          </p:cNvPr>
          <p:cNvSpPr/>
          <p:nvPr/>
        </p:nvSpPr>
        <p:spPr>
          <a:xfrm>
            <a:off x="538421" y="2447676"/>
            <a:ext cx="6477000" cy="33239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/>
          <a:p>
            <a:r>
              <a:rPr lang="en-US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session = boto3.Session(</a:t>
            </a:r>
            <a:r>
              <a:rPr lang="en-US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aws_access_key_id</a:t>
            </a:r>
            <a:r>
              <a:rPr lang="en-US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=ACCESS_ID, </a:t>
            </a:r>
            <a:r>
              <a:rPr lang="en-US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aws_secret_access_key</a:t>
            </a:r>
            <a:r>
              <a:rPr lang="en-US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= ACCESS_KEY)</a:t>
            </a:r>
          </a:p>
          <a:p>
            <a:r>
              <a:rPr lang="en-US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client = </a:t>
            </a:r>
            <a:r>
              <a:rPr lang="en-US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session.client</a:t>
            </a:r>
            <a:r>
              <a:rPr lang="en-US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("comprehend", </a:t>
            </a:r>
            <a:r>
              <a:rPr lang="en-US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region_name</a:t>
            </a:r>
            <a:r>
              <a:rPr lang="en-US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=region)</a:t>
            </a:r>
          </a:p>
          <a:p>
            <a:endParaRPr lang="en-US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Roboto"/>
            </a:endParaRPr>
          </a:p>
          <a:p>
            <a:r>
              <a:rPr lang="en-US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response = </a:t>
            </a:r>
            <a:r>
              <a:rPr lang="en-US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client.detect_pii_entities</a:t>
            </a:r>
            <a:r>
              <a:rPr lang="en-US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(</a:t>
            </a:r>
          </a:p>
          <a:p>
            <a:r>
              <a:rPr lang="en-US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    Text=</a:t>
            </a:r>
            <a:r>
              <a:rPr lang="en-US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texto</a:t>
            </a:r>
            <a:r>
              <a:rPr lang="en-US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,</a:t>
            </a:r>
          </a:p>
          <a:p>
            <a:r>
              <a:rPr lang="en-US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    </a:t>
            </a:r>
            <a:r>
              <a:rPr lang="en-US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LanguageCode</a:t>
            </a:r>
            <a:r>
              <a:rPr lang="en-US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='</a:t>
            </a:r>
            <a:r>
              <a:rPr lang="en-US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en</a:t>
            </a:r>
            <a:r>
              <a:rPr lang="en-US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',</a:t>
            </a:r>
          </a:p>
          <a:p>
            <a:r>
              <a:rPr lang="en-US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)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B97B73FB-3D84-5AE7-09EB-B3FDA717DEA1}"/>
              </a:ext>
            </a:extLst>
          </p:cNvPr>
          <p:cNvSpPr txBox="1"/>
          <p:nvPr/>
        </p:nvSpPr>
        <p:spPr>
          <a:xfrm>
            <a:off x="7241976" y="2447675"/>
            <a:ext cx="4645224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latin typeface="Roboto" panose="02000000000000000000" pitchFamily="2" charset="0"/>
                <a:ea typeface="Roboto" panose="02000000000000000000" pitchFamily="2" charset="0"/>
              </a:rPr>
              <a:t>{'</a:t>
            </a:r>
            <a:r>
              <a:rPr lang="pt-BR" dirty="0" err="1">
                <a:latin typeface="Roboto" panose="02000000000000000000" pitchFamily="2" charset="0"/>
                <a:ea typeface="Roboto" panose="02000000000000000000" pitchFamily="2" charset="0"/>
              </a:rPr>
              <a:t>Entities</a:t>
            </a:r>
            <a:r>
              <a:rPr lang="pt-BR" dirty="0">
                <a:latin typeface="Roboto" panose="02000000000000000000" pitchFamily="2" charset="0"/>
                <a:ea typeface="Roboto" panose="02000000000000000000" pitchFamily="2" charset="0"/>
              </a:rPr>
              <a:t>': [{'Score': 0.9940863251686096,</a:t>
            </a:r>
          </a:p>
          <a:p>
            <a:r>
              <a:rPr lang="pt-BR" dirty="0">
                <a:latin typeface="Roboto" panose="02000000000000000000" pitchFamily="2" charset="0"/>
                <a:ea typeface="Roboto" panose="02000000000000000000" pitchFamily="2" charset="0"/>
              </a:rPr>
              <a:t>   '</a:t>
            </a:r>
            <a:r>
              <a:rPr lang="pt-BR" dirty="0" err="1">
                <a:latin typeface="Roboto" panose="02000000000000000000" pitchFamily="2" charset="0"/>
                <a:ea typeface="Roboto" panose="02000000000000000000" pitchFamily="2" charset="0"/>
              </a:rPr>
              <a:t>Type</a:t>
            </a:r>
            <a:r>
              <a:rPr lang="pt-BR" dirty="0">
                <a:latin typeface="Roboto" panose="02000000000000000000" pitchFamily="2" charset="0"/>
                <a:ea typeface="Roboto" panose="02000000000000000000" pitchFamily="2" charset="0"/>
              </a:rPr>
              <a:t>': 'NAME',</a:t>
            </a:r>
          </a:p>
          <a:p>
            <a:r>
              <a:rPr lang="pt-BR" dirty="0">
                <a:latin typeface="Roboto" panose="02000000000000000000" pitchFamily="2" charset="0"/>
                <a:ea typeface="Roboto" panose="02000000000000000000" pitchFamily="2" charset="0"/>
              </a:rPr>
              <a:t>   '</a:t>
            </a:r>
            <a:r>
              <a:rPr lang="pt-BR" dirty="0" err="1">
                <a:latin typeface="Roboto" panose="02000000000000000000" pitchFamily="2" charset="0"/>
                <a:ea typeface="Roboto" panose="02000000000000000000" pitchFamily="2" charset="0"/>
              </a:rPr>
              <a:t>BeginOffset</a:t>
            </a:r>
            <a:r>
              <a:rPr lang="pt-BR" dirty="0">
                <a:latin typeface="Roboto" panose="02000000000000000000" pitchFamily="2" charset="0"/>
                <a:ea typeface="Roboto" panose="02000000000000000000" pitchFamily="2" charset="0"/>
              </a:rPr>
              <a:t>': 26,</a:t>
            </a:r>
          </a:p>
          <a:p>
            <a:r>
              <a:rPr lang="pt-BR" dirty="0">
                <a:latin typeface="Roboto" panose="02000000000000000000" pitchFamily="2" charset="0"/>
                <a:ea typeface="Roboto" panose="02000000000000000000" pitchFamily="2" charset="0"/>
              </a:rPr>
              <a:t>   '</a:t>
            </a:r>
            <a:r>
              <a:rPr lang="pt-BR" dirty="0" err="1">
                <a:latin typeface="Roboto" panose="02000000000000000000" pitchFamily="2" charset="0"/>
                <a:ea typeface="Roboto" panose="02000000000000000000" pitchFamily="2" charset="0"/>
              </a:rPr>
              <a:t>EndOffset</a:t>
            </a:r>
            <a:r>
              <a:rPr lang="pt-BR" dirty="0">
                <a:latin typeface="Roboto" panose="02000000000000000000" pitchFamily="2" charset="0"/>
                <a:ea typeface="Roboto" panose="02000000000000000000" pitchFamily="2" charset="0"/>
              </a:rPr>
              <a:t>': 35},</a:t>
            </a:r>
          </a:p>
          <a:p>
            <a:r>
              <a:rPr lang="pt-BR" dirty="0">
                <a:latin typeface="Roboto" panose="02000000000000000000" pitchFamily="2" charset="0"/>
                <a:ea typeface="Roboto" panose="02000000000000000000" pitchFamily="2" charset="0"/>
              </a:rPr>
              <a:t>  {'Score': 0.9892066717147827,</a:t>
            </a:r>
          </a:p>
          <a:p>
            <a:r>
              <a:rPr lang="pt-BR" dirty="0">
                <a:latin typeface="Roboto" panose="02000000000000000000" pitchFamily="2" charset="0"/>
                <a:ea typeface="Roboto" panose="02000000000000000000" pitchFamily="2" charset="0"/>
              </a:rPr>
              <a:t>   '</a:t>
            </a:r>
            <a:r>
              <a:rPr lang="pt-BR" dirty="0" err="1">
                <a:latin typeface="Roboto" panose="02000000000000000000" pitchFamily="2" charset="0"/>
                <a:ea typeface="Roboto" panose="02000000000000000000" pitchFamily="2" charset="0"/>
              </a:rPr>
              <a:t>Type</a:t>
            </a:r>
            <a:r>
              <a:rPr lang="pt-BR" dirty="0">
                <a:latin typeface="Roboto" panose="02000000000000000000" pitchFamily="2" charset="0"/>
                <a:ea typeface="Roboto" panose="02000000000000000000" pitchFamily="2" charset="0"/>
              </a:rPr>
              <a:t>': 'NAME',</a:t>
            </a:r>
          </a:p>
          <a:p>
            <a:r>
              <a:rPr lang="pt-BR" dirty="0">
                <a:latin typeface="Roboto" panose="02000000000000000000" pitchFamily="2" charset="0"/>
                <a:ea typeface="Roboto" panose="02000000000000000000" pitchFamily="2" charset="0"/>
              </a:rPr>
              <a:t>   '</a:t>
            </a:r>
            <a:r>
              <a:rPr lang="pt-BR" dirty="0" err="1">
                <a:latin typeface="Roboto" panose="02000000000000000000" pitchFamily="2" charset="0"/>
                <a:ea typeface="Roboto" panose="02000000000000000000" pitchFamily="2" charset="0"/>
              </a:rPr>
              <a:t>BeginOffset</a:t>
            </a:r>
            <a:r>
              <a:rPr lang="pt-BR" dirty="0">
                <a:latin typeface="Roboto" panose="02000000000000000000" pitchFamily="2" charset="0"/>
                <a:ea typeface="Roboto" panose="02000000000000000000" pitchFamily="2" charset="0"/>
              </a:rPr>
              <a:t>': 51,</a:t>
            </a:r>
          </a:p>
          <a:p>
            <a:r>
              <a:rPr lang="pt-BR" dirty="0">
                <a:latin typeface="Roboto" panose="02000000000000000000" pitchFamily="2" charset="0"/>
                <a:ea typeface="Roboto" panose="02000000000000000000" pitchFamily="2" charset="0"/>
              </a:rPr>
              <a:t>   '</a:t>
            </a:r>
            <a:r>
              <a:rPr lang="pt-BR" dirty="0" err="1">
                <a:latin typeface="Roboto" panose="02000000000000000000" pitchFamily="2" charset="0"/>
                <a:ea typeface="Roboto" panose="02000000000000000000" pitchFamily="2" charset="0"/>
              </a:rPr>
              <a:t>EndOffset</a:t>
            </a:r>
            <a:r>
              <a:rPr lang="pt-BR" dirty="0">
                <a:latin typeface="Roboto" panose="02000000000000000000" pitchFamily="2" charset="0"/>
                <a:ea typeface="Roboto" panose="02000000000000000000" pitchFamily="2" charset="0"/>
              </a:rPr>
              <a:t>': 66},</a:t>
            </a:r>
          </a:p>
          <a:p>
            <a:r>
              <a:rPr lang="pt-BR" dirty="0">
                <a:latin typeface="Roboto" panose="02000000000000000000" pitchFamily="2" charset="0"/>
                <a:ea typeface="Roboto" panose="02000000000000000000" pitchFamily="2" charset="0"/>
              </a:rPr>
              <a:t>  {'Score': 0.9998918771743774,</a:t>
            </a:r>
          </a:p>
          <a:p>
            <a:r>
              <a:rPr lang="pt-BR" dirty="0">
                <a:latin typeface="Roboto" panose="02000000000000000000" pitchFamily="2" charset="0"/>
                <a:ea typeface="Roboto" panose="02000000000000000000" pitchFamily="2" charset="0"/>
              </a:rPr>
              <a:t>   '</a:t>
            </a:r>
            <a:r>
              <a:rPr lang="pt-BR" dirty="0" err="1">
                <a:latin typeface="Roboto" panose="02000000000000000000" pitchFamily="2" charset="0"/>
                <a:ea typeface="Roboto" panose="02000000000000000000" pitchFamily="2" charset="0"/>
              </a:rPr>
              <a:t>Type</a:t>
            </a:r>
            <a:r>
              <a:rPr lang="pt-BR" dirty="0">
                <a:latin typeface="Roboto" panose="02000000000000000000" pitchFamily="2" charset="0"/>
                <a:ea typeface="Roboto" panose="02000000000000000000" pitchFamily="2" charset="0"/>
              </a:rPr>
              <a:t>': 'NAME',</a:t>
            </a:r>
          </a:p>
          <a:p>
            <a:r>
              <a:rPr lang="pt-BR" dirty="0">
                <a:latin typeface="Roboto" panose="02000000000000000000" pitchFamily="2" charset="0"/>
                <a:ea typeface="Roboto" panose="02000000000000000000" pitchFamily="2" charset="0"/>
              </a:rPr>
              <a:t>   '</a:t>
            </a:r>
            <a:r>
              <a:rPr lang="pt-BR" dirty="0" err="1">
                <a:latin typeface="Roboto" panose="02000000000000000000" pitchFamily="2" charset="0"/>
                <a:ea typeface="Roboto" panose="02000000000000000000" pitchFamily="2" charset="0"/>
              </a:rPr>
              <a:t>BeginOffset</a:t>
            </a:r>
            <a:r>
              <a:rPr lang="pt-BR" dirty="0">
                <a:latin typeface="Roboto" panose="02000000000000000000" pitchFamily="2" charset="0"/>
                <a:ea typeface="Roboto" panose="02000000000000000000" pitchFamily="2" charset="0"/>
              </a:rPr>
              <a:t>': 218,</a:t>
            </a:r>
          </a:p>
          <a:p>
            <a:r>
              <a:rPr lang="pt-BR" dirty="0">
                <a:latin typeface="Roboto" panose="02000000000000000000" pitchFamily="2" charset="0"/>
                <a:ea typeface="Roboto" panose="02000000000000000000" pitchFamily="2" charset="0"/>
              </a:rPr>
              <a:t>   '</a:t>
            </a:r>
            <a:r>
              <a:rPr lang="pt-BR" dirty="0" err="1">
                <a:latin typeface="Roboto" panose="02000000000000000000" pitchFamily="2" charset="0"/>
                <a:ea typeface="Roboto" panose="02000000000000000000" pitchFamily="2" charset="0"/>
              </a:rPr>
              <a:t>EndOffset</a:t>
            </a:r>
            <a:r>
              <a:rPr lang="pt-BR" dirty="0">
                <a:latin typeface="Roboto" panose="02000000000000000000" pitchFamily="2" charset="0"/>
                <a:ea typeface="Roboto" panose="02000000000000000000" pitchFamily="2" charset="0"/>
              </a:rPr>
              <a:t>': 222},</a:t>
            </a:r>
          </a:p>
          <a:p>
            <a:r>
              <a:rPr lang="pt-BR" dirty="0">
                <a:latin typeface="Roboto" panose="02000000000000000000" pitchFamily="2" charset="0"/>
                <a:ea typeface="Roboto" panose="02000000000000000000" pitchFamily="2" charset="0"/>
              </a:rPr>
              <a:t>  {'Score': 0.9998757839202881,</a:t>
            </a:r>
          </a:p>
          <a:p>
            <a:r>
              <a:rPr lang="pt-BR" dirty="0">
                <a:latin typeface="Roboto" panose="02000000000000000000" pitchFamily="2" charset="0"/>
                <a:ea typeface="Roboto" panose="02000000000000000000" pitchFamily="2" charset="0"/>
              </a:rPr>
              <a:t>   '</a:t>
            </a:r>
            <a:r>
              <a:rPr lang="pt-BR" dirty="0" err="1">
                <a:latin typeface="Roboto" panose="02000000000000000000" pitchFamily="2" charset="0"/>
                <a:ea typeface="Roboto" panose="02000000000000000000" pitchFamily="2" charset="0"/>
              </a:rPr>
              <a:t>Type</a:t>
            </a:r>
            <a:r>
              <a:rPr lang="pt-BR" dirty="0">
                <a:latin typeface="Roboto" panose="02000000000000000000" pitchFamily="2" charset="0"/>
                <a:ea typeface="Roboto" panose="02000000000000000000" pitchFamily="2" charset="0"/>
              </a:rPr>
              <a:t>': 'NAME',</a:t>
            </a:r>
          </a:p>
          <a:p>
            <a:r>
              <a:rPr lang="pt-BR" dirty="0">
                <a:latin typeface="Roboto" panose="02000000000000000000" pitchFamily="2" charset="0"/>
                <a:ea typeface="Roboto" panose="02000000000000000000" pitchFamily="2" charset="0"/>
              </a:rPr>
              <a:t>   '</a:t>
            </a:r>
            <a:r>
              <a:rPr lang="pt-BR" dirty="0" err="1">
                <a:latin typeface="Roboto" panose="02000000000000000000" pitchFamily="2" charset="0"/>
                <a:ea typeface="Roboto" panose="02000000000000000000" pitchFamily="2" charset="0"/>
              </a:rPr>
              <a:t>BeginOffset</a:t>
            </a:r>
            <a:r>
              <a:rPr lang="pt-BR" dirty="0">
                <a:latin typeface="Roboto" panose="02000000000000000000" pitchFamily="2" charset="0"/>
                <a:ea typeface="Roboto" panose="02000000000000000000" pitchFamily="2" charset="0"/>
              </a:rPr>
              <a:t>': 433,</a:t>
            </a:r>
          </a:p>
          <a:p>
            <a:r>
              <a:rPr lang="pt-BR" dirty="0">
                <a:latin typeface="Roboto" panose="02000000000000000000" pitchFamily="2" charset="0"/>
                <a:ea typeface="Roboto" panose="02000000000000000000" pitchFamily="2" charset="0"/>
              </a:rPr>
              <a:t>   '</a:t>
            </a:r>
            <a:r>
              <a:rPr lang="pt-BR" dirty="0" err="1">
                <a:latin typeface="Roboto" panose="02000000000000000000" pitchFamily="2" charset="0"/>
                <a:ea typeface="Roboto" panose="02000000000000000000" pitchFamily="2" charset="0"/>
              </a:rPr>
              <a:t>EndOffset</a:t>
            </a:r>
            <a:r>
              <a:rPr lang="pt-BR" dirty="0">
                <a:latin typeface="Roboto" panose="02000000000000000000" pitchFamily="2" charset="0"/>
                <a:ea typeface="Roboto" panose="02000000000000000000" pitchFamily="2" charset="0"/>
              </a:rPr>
              <a:t>': 443},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982B4CDC-522D-D46B-4821-805EBD1C20F0}"/>
              </a:ext>
            </a:extLst>
          </p:cNvPr>
          <p:cNvSpPr/>
          <p:nvPr/>
        </p:nvSpPr>
        <p:spPr>
          <a:xfrm>
            <a:off x="552599" y="5248425"/>
            <a:ext cx="6476999" cy="515733"/>
          </a:xfrm>
          <a:prstGeom prst="rect">
            <a:avLst/>
          </a:prstGeom>
          <a:solidFill>
            <a:srgbClr val="E0375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pt-BR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Quanto maior o Score maior a confiança na detecção do sentimento no texto.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7937BC99-0AC2-F6E4-199A-9C2191C2D2E8}"/>
              </a:ext>
            </a:extLst>
          </p:cNvPr>
          <p:cNvSpPr/>
          <p:nvPr/>
        </p:nvSpPr>
        <p:spPr>
          <a:xfrm>
            <a:off x="552599" y="5729238"/>
            <a:ext cx="6476999" cy="515733"/>
          </a:xfrm>
          <a:prstGeom prst="rect">
            <a:avLst/>
          </a:prstGeom>
          <a:solidFill>
            <a:srgbClr val="E0375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pt-BR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Além do tipo de PII informa o </a:t>
            </a:r>
            <a:r>
              <a:rPr kumimoji="0" lang="pt-BR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posionamento</a:t>
            </a:r>
            <a:r>
              <a:rPr kumimoji="0" lang="pt-BR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no texto.</a:t>
            </a:r>
          </a:p>
        </p:txBody>
      </p:sp>
    </p:spTree>
    <p:extLst>
      <p:ext uri="{BB962C8B-B14F-4D97-AF65-F5344CB8AC3E}">
        <p14:creationId xmlns:p14="http://schemas.microsoft.com/office/powerpoint/2010/main" val="125506102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410;p22">
            <a:extLst>
              <a:ext uri="{FF2B5EF4-FFF2-40B4-BE49-F238E27FC236}">
                <a16:creationId xmlns:a16="http://schemas.microsoft.com/office/drawing/2014/main" id="{98287A52-791D-DB79-865C-E6FA005D5B1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80416" y="268225"/>
            <a:ext cx="10515600" cy="573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800"/>
              <a:buFont typeface="Roboto"/>
              <a:buNone/>
            </a:pPr>
            <a:r>
              <a:rPr lang="pt-BR" sz="2800" dirty="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MODELO CUSTOMIZADO</a:t>
            </a:r>
            <a:endParaRPr sz="2800" b="1" dirty="0">
              <a:solidFill>
                <a:srgbClr val="E0375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" name="Google Shape;411;p22">
            <a:extLst>
              <a:ext uri="{FF2B5EF4-FFF2-40B4-BE49-F238E27FC236}">
                <a16:creationId xmlns:a16="http://schemas.microsoft.com/office/drawing/2014/main" id="{47BC3B94-5413-290A-9D7B-0D26EFA0DCB0}"/>
              </a:ext>
            </a:extLst>
          </p:cNvPr>
          <p:cNvSpPr txBox="1"/>
          <p:nvPr/>
        </p:nvSpPr>
        <p:spPr>
          <a:xfrm>
            <a:off x="343861" y="1159766"/>
            <a:ext cx="8526057" cy="18158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000"/>
              <a:buFont typeface="Arial"/>
              <a:buNone/>
              <a:tabLst/>
              <a:defRPr/>
            </a:pPr>
            <a:r>
              <a:rPr lang="pt-BR" sz="1600" dirty="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Podemos criar um modelo customizado treinamento textos correspondentes a uma determinada classe, por exemplo artigos e sua determinada categoria.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000"/>
              <a:buFont typeface="Arial"/>
              <a:buNone/>
              <a:tabLst/>
              <a:defRPr/>
            </a:pPr>
            <a:endParaRPr lang="pt-BR" sz="1600" dirty="0">
              <a:solidFill>
                <a:srgbClr val="94A2AC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000"/>
              <a:buFont typeface="Arial"/>
              <a:buNone/>
              <a:tabLst/>
              <a:defRPr/>
            </a:pPr>
            <a:r>
              <a:rPr lang="pt-BR" sz="1600" dirty="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Os dados precisam estar no formato CSV, com a </a:t>
            </a:r>
            <a:r>
              <a:rPr lang="pt-BR" sz="1600" dirty="0">
                <a:solidFill>
                  <a:srgbClr val="E0375F"/>
                </a:solidFill>
                <a:latin typeface="Roboto"/>
                <a:ea typeface="Roboto"/>
                <a:cs typeface="Roboto"/>
                <a:sym typeface="Roboto"/>
              </a:rPr>
              <a:t>primeira coluna da classe e a segunda com o texto</a:t>
            </a:r>
            <a:r>
              <a:rPr lang="pt-BR" sz="1600" dirty="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. A melhor forma de separar os dados é utilizando o Pandas e não o Excel.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000"/>
              <a:buFont typeface="Arial"/>
              <a:buNone/>
              <a:tabLst/>
              <a:defRPr/>
            </a:pPr>
            <a:endParaRPr lang="pt-BR" sz="1600" dirty="0">
              <a:solidFill>
                <a:srgbClr val="94A2AC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000"/>
              <a:buFont typeface="Arial"/>
              <a:buNone/>
              <a:tabLst/>
              <a:defRPr/>
            </a:pPr>
            <a:r>
              <a:rPr lang="pt-BR" sz="1600" dirty="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O </a:t>
            </a:r>
            <a:r>
              <a:rPr lang="pt-BR" sz="1600" dirty="0" err="1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Comprehend</a:t>
            </a:r>
            <a:r>
              <a:rPr lang="pt-BR" sz="1600" dirty="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 separa os dados de treinamento e teste automaticamente.</a:t>
            </a:r>
          </a:p>
        </p:txBody>
      </p:sp>
      <p:grpSp>
        <p:nvGrpSpPr>
          <p:cNvPr id="172" name="Agrupar 171">
            <a:extLst>
              <a:ext uri="{FF2B5EF4-FFF2-40B4-BE49-F238E27FC236}">
                <a16:creationId xmlns:a16="http://schemas.microsoft.com/office/drawing/2014/main" id="{11C122FF-50C7-6A60-4BD3-3F1EE35C8134}"/>
              </a:ext>
            </a:extLst>
          </p:cNvPr>
          <p:cNvGrpSpPr/>
          <p:nvPr/>
        </p:nvGrpSpPr>
        <p:grpSpPr>
          <a:xfrm>
            <a:off x="510363" y="3525566"/>
            <a:ext cx="2466757" cy="2462573"/>
            <a:chOff x="524540" y="2038543"/>
            <a:chExt cx="2466757" cy="2462573"/>
          </a:xfrm>
        </p:grpSpPr>
        <p:grpSp>
          <p:nvGrpSpPr>
            <p:cNvPr id="104" name="Agrupar 103">
              <a:extLst>
                <a:ext uri="{FF2B5EF4-FFF2-40B4-BE49-F238E27FC236}">
                  <a16:creationId xmlns:a16="http://schemas.microsoft.com/office/drawing/2014/main" id="{6B7A1D2E-D855-19DE-F35B-91F43B634B00}"/>
                </a:ext>
              </a:extLst>
            </p:cNvPr>
            <p:cNvGrpSpPr/>
            <p:nvPr/>
          </p:nvGrpSpPr>
          <p:grpSpPr>
            <a:xfrm>
              <a:off x="1034907" y="2038543"/>
              <a:ext cx="1956390" cy="1613738"/>
              <a:chOff x="3108251" y="5706141"/>
              <a:chExt cx="1956390" cy="1613738"/>
            </a:xfrm>
          </p:grpSpPr>
          <p:sp>
            <p:nvSpPr>
              <p:cNvPr id="105" name="Retângulo 104">
                <a:extLst>
                  <a:ext uri="{FF2B5EF4-FFF2-40B4-BE49-F238E27FC236}">
                    <a16:creationId xmlns:a16="http://schemas.microsoft.com/office/drawing/2014/main" id="{285983DE-E305-AEAF-5E84-287F89A58DAC}"/>
                  </a:ext>
                </a:extLst>
              </p:cNvPr>
              <p:cNvSpPr/>
              <p:nvPr/>
            </p:nvSpPr>
            <p:spPr>
              <a:xfrm>
                <a:off x="3108251" y="5706141"/>
                <a:ext cx="1956390" cy="161373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144000" rtlCol="0" anchor="t"/>
              <a:lstStyle/>
              <a:p>
                <a:pPr algn="ctr"/>
                <a:endParaRPr lang="pt-BR" dirty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algn="ctr"/>
                <a:endParaRPr lang="pt-BR" dirty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algn="ctr"/>
                <a:endParaRPr lang="pt-BR" dirty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algn="ctr"/>
                <a:endParaRPr lang="pt-BR" dirty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  <p:cxnSp>
            <p:nvCxnSpPr>
              <p:cNvPr id="106" name="Conector reto 105">
                <a:extLst>
                  <a:ext uri="{FF2B5EF4-FFF2-40B4-BE49-F238E27FC236}">
                    <a16:creationId xmlns:a16="http://schemas.microsoft.com/office/drawing/2014/main" id="{290BFDCC-E2B1-F9C8-CB8C-485397F396BB}"/>
                  </a:ext>
                </a:extLst>
              </p:cNvPr>
              <p:cNvCxnSpPr/>
              <p:nvPr/>
            </p:nvCxnSpPr>
            <p:spPr>
              <a:xfrm>
                <a:off x="3257106" y="5930557"/>
                <a:ext cx="1708298" cy="0"/>
              </a:xfrm>
              <a:prstGeom prst="line">
                <a:avLst/>
              </a:prstGeom>
              <a:ln w="2857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Conector reto 106">
                <a:extLst>
                  <a:ext uri="{FF2B5EF4-FFF2-40B4-BE49-F238E27FC236}">
                    <a16:creationId xmlns:a16="http://schemas.microsoft.com/office/drawing/2014/main" id="{6BC5CA02-2E85-DB74-2535-E9C017C539BB}"/>
                  </a:ext>
                </a:extLst>
              </p:cNvPr>
              <p:cNvCxnSpPr/>
              <p:nvPr/>
            </p:nvCxnSpPr>
            <p:spPr>
              <a:xfrm>
                <a:off x="3257106" y="6068780"/>
                <a:ext cx="1708298" cy="0"/>
              </a:xfrm>
              <a:prstGeom prst="line">
                <a:avLst/>
              </a:prstGeom>
              <a:ln w="2857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Conector reto 107">
                <a:extLst>
                  <a:ext uri="{FF2B5EF4-FFF2-40B4-BE49-F238E27FC236}">
                    <a16:creationId xmlns:a16="http://schemas.microsoft.com/office/drawing/2014/main" id="{9E960591-F608-C5FD-F296-C16F5932E9A3}"/>
                  </a:ext>
                </a:extLst>
              </p:cNvPr>
              <p:cNvCxnSpPr/>
              <p:nvPr/>
            </p:nvCxnSpPr>
            <p:spPr>
              <a:xfrm>
                <a:off x="3257106" y="6191055"/>
                <a:ext cx="1708298" cy="0"/>
              </a:xfrm>
              <a:prstGeom prst="line">
                <a:avLst/>
              </a:prstGeom>
              <a:ln w="2857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Conector reto 108">
                <a:extLst>
                  <a:ext uri="{FF2B5EF4-FFF2-40B4-BE49-F238E27FC236}">
                    <a16:creationId xmlns:a16="http://schemas.microsoft.com/office/drawing/2014/main" id="{E667BF9A-19FA-A0BC-4423-417AE33B8010}"/>
                  </a:ext>
                </a:extLst>
              </p:cNvPr>
              <p:cNvCxnSpPr/>
              <p:nvPr/>
            </p:nvCxnSpPr>
            <p:spPr>
              <a:xfrm>
                <a:off x="3257106" y="6323962"/>
                <a:ext cx="1708298" cy="0"/>
              </a:xfrm>
              <a:prstGeom prst="line">
                <a:avLst/>
              </a:prstGeom>
              <a:ln w="2857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Conector reto 109">
                <a:extLst>
                  <a:ext uri="{FF2B5EF4-FFF2-40B4-BE49-F238E27FC236}">
                    <a16:creationId xmlns:a16="http://schemas.microsoft.com/office/drawing/2014/main" id="{E5368CC0-9EA8-F33B-59CC-A673DE233247}"/>
                  </a:ext>
                </a:extLst>
              </p:cNvPr>
              <p:cNvCxnSpPr/>
              <p:nvPr/>
            </p:nvCxnSpPr>
            <p:spPr>
              <a:xfrm>
                <a:off x="3257106" y="6462185"/>
                <a:ext cx="1708298" cy="0"/>
              </a:xfrm>
              <a:prstGeom prst="line">
                <a:avLst/>
              </a:prstGeom>
              <a:ln w="2857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Conector reto 110">
                <a:extLst>
                  <a:ext uri="{FF2B5EF4-FFF2-40B4-BE49-F238E27FC236}">
                    <a16:creationId xmlns:a16="http://schemas.microsoft.com/office/drawing/2014/main" id="{F2D81897-C2B3-AC3A-10CC-9C056E3BDD4A}"/>
                  </a:ext>
                </a:extLst>
              </p:cNvPr>
              <p:cNvCxnSpPr/>
              <p:nvPr/>
            </p:nvCxnSpPr>
            <p:spPr>
              <a:xfrm>
                <a:off x="3257106" y="6584460"/>
                <a:ext cx="1708298" cy="0"/>
              </a:xfrm>
              <a:prstGeom prst="line">
                <a:avLst/>
              </a:prstGeom>
              <a:ln w="2857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Conector reto 111">
                <a:extLst>
                  <a:ext uri="{FF2B5EF4-FFF2-40B4-BE49-F238E27FC236}">
                    <a16:creationId xmlns:a16="http://schemas.microsoft.com/office/drawing/2014/main" id="{80B065EA-EEE6-B6AC-6B8A-C851CA063066}"/>
                  </a:ext>
                </a:extLst>
              </p:cNvPr>
              <p:cNvCxnSpPr/>
              <p:nvPr/>
            </p:nvCxnSpPr>
            <p:spPr>
              <a:xfrm>
                <a:off x="3257106" y="6703190"/>
                <a:ext cx="1708298" cy="0"/>
              </a:xfrm>
              <a:prstGeom prst="line">
                <a:avLst/>
              </a:prstGeom>
              <a:ln w="2857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Conector reto 112">
                <a:extLst>
                  <a:ext uri="{FF2B5EF4-FFF2-40B4-BE49-F238E27FC236}">
                    <a16:creationId xmlns:a16="http://schemas.microsoft.com/office/drawing/2014/main" id="{CC2BDC4E-DEB2-0962-AE90-4B4109CEF702}"/>
                  </a:ext>
                </a:extLst>
              </p:cNvPr>
              <p:cNvCxnSpPr/>
              <p:nvPr/>
            </p:nvCxnSpPr>
            <p:spPr>
              <a:xfrm>
                <a:off x="3257106" y="6841413"/>
                <a:ext cx="1708298" cy="0"/>
              </a:xfrm>
              <a:prstGeom prst="line">
                <a:avLst/>
              </a:prstGeom>
              <a:ln w="2857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Conector reto 113">
                <a:extLst>
                  <a:ext uri="{FF2B5EF4-FFF2-40B4-BE49-F238E27FC236}">
                    <a16:creationId xmlns:a16="http://schemas.microsoft.com/office/drawing/2014/main" id="{496BD50B-26CA-D4D8-DA34-A9EE952EEB72}"/>
                  </a:ext>
                </a:extLst>
              </p:cNvPr>
              <p:cNvCxnSpPr/>
              <p:nvPr/>
            </p:nvCxnSpPr>
            <p:spPr>
              <a:xfrm>
                <a:off x="3257106" y="6963688"/>
                <a:ext cx="1708298" cy="0"/>
              </a:xfrm>
              <a:prstGeom prst="line">
                <a:avLst/>
              </a:prstGeom>
              <a:ln w="2857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5" name="Agrupar 114">
              <a:extLst>
                <a:ext uri="{FF2B5EF4-FFF2-40B4-BE49-F238E27FC236}">
                  <a16:creationId xmlns:a16="http://schemas.microsoft.com/office/drawing/2014/main" id="{1CAE05FC-674E-2B5D-B753-CB5338B735D1}"/>
                </a:ext>
              </a:extLst>
            </p:cNvPr>
            <p:cNvGrpSpPr/>
            <p:nvPr/>
          </p:nvGrpSpPr>
          <p:grpSpPr>
            <a:xfrm>
              <a:off x="914404" y="2171483"/>
              <a:ext cx="1956390" cy="1613738"/>
              <a:chOff x="3108251" y="5706141"/>
              <a:chExt cx="1956390" cy="1613738"/>
            </a:xfrm>
          </p:grpSpPr>
          <p:sp>
            <p:nvSpPr>
              <p:cNvPr id="116" name="Retângulo 115">
                <a:extLst>
                  <a:ext uri="{FF2B5EF4-FFF2-40B4-BE49-F238E27FC236}">
                    <a16:creationId xmlns:a16="http://schemas.microsoft.com/office/drawing/2014/main" id="{0D115E59-D6D8-12B7-DE60-82905EB63869}"/>
                  </a:ext>
                </a:extLst>
              </p:cNvPr>
              <p:cNvSpPr/>
              <p:nvPr/>
            </p:nvSpPr>
            <p:spPr>
              <a:xfrm>
                <a:off x="3108251" y="5706141"/>
                <a:ext cx="1956390" cy="161373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144000" rtlCol="0" anchor="t"/>
              <a:lstStyle/>
              <a:p>
                <a:pPr algn="ctr"/>
                <a:endParaRPr lang="pt-BR" dirty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algn="ctr"/>
                <a:endParaRPr lang="pt-BR" dirty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algn="ctr"/>
                <a:endParaRPr lang="pt-BR" dirty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algn="ctr"/>
                <a:endParaRPr lang="pt-BR" dirty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  <p:cxnSp>
            <p:nvCxnSpPr>
              <p:cNvPr id="117" name="Conector reto 116">
                <a:extLst>
                  <a:ext uri="{FF2B5EF4-FFF2-40B4-BE49-F238E27FC236}">
                    <a16:creationId xmlns:a16="http://schemas.microsoft.com/office/drawing/2014/main" id="{F0567E99-368C-9800-80CD-E7B51FEF8281}"/>
                  </a:ext>
                </a:extLst>
              </p:cNvPr>
              <p:cNvCxnSpPr/>
              <p:nvPr/>
            </p:nvCxnSpPr>
            <p:spPr>
              <a:xfrm>
                <a:off x="3257106" y="5930557"/>
                <a:ext cx="1708298" cy="0"/>
              </a:xfrm>
              <a:prstGeom prst="line">
                <a:avLst/>
              </a:prstGeom>
              <a:ln w="2857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Conector reto 117">
                <a:extLst>
                  <a:ext uri="{FF2B5EF4-FFF2-40B4-BE49-F238E27FC236}">
                    <a16:creationId xmlns:a16="http://schemas.microsoft.com/office/drawing/2014/main" id="{400AF856-FEDB-26A1-E928-BE6517BBDDA7}"/>
                  </a:ext>
                </a:extLst>
              </p:cNvPr>
              <p:cNvCxnSpPr/>
              <p:nvPr/>
            </p:nvCxnSpPr>
            <p:spPr>
              <a:xfrm>
                <a:off x="3257106" y="6068780"/>
                <a:ext cx="1708298" cy="0"/>
              </a:xfrm>
              <a:prstGeom prst="line">
                <a:avLst/>
              </a:prstGeom>
              <a:ln w="2857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Conector reto 118">
                <a:extLst>
                  <a:ext uri="{FF2B5EF4-FFF2-40B4-BE49-F238E27FC236}">
                    <a16:creationId xmlns:a16="http://schemas.microsoft.com/office/drawing/2014/main" id="{B80EFAAA-6A93-F243-C4FA-26DB1D33E317}"/>
                  </a:ext>
                </a:extLst>
              </p:cNvPr>
              <p:cNvCxnSpPr/>
              <p:nvPr/>
            </p:nvCxnSpPr>
            <p:spPr>
              <a:xfrm>
                <a:off x="3257106" y="6191055"/>
                <a:ext cx="1708298" cy="0"/>
              </a:xfrm>
              <a:prstGeom prst="line">
                <a:avLst/>
              </a:prstGeom>
              <a:ln w="2857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Conector reto 119">
                <a:extLst>
                  <a:ext uri="{FF2B5EF4-FFF2-40B4-BE49-F238E27FC236}">
                    <a16:creationId xmlns:a16="http://schemas.microsoft.com/office/drawing/2014/main" id="{8E274925-1D29-E2DD-369A-A04F5266C2BA}"/>
                  </a:ext>
                </a:extLst>
              </p:cNvPr>
              <p:cNvCxnSpPr/>
              <p:nvPr/>
            </p:nvCxnSpPr>
            <p:spPr>
              <a:xfrm>
                <a:off x="3257106" y="6323962"/>
                <a:ext cx="1708298" cy="0"/>
              </a:xfrm>
              <a:prstGeom prst="line">
                <a:avLst/>
              </a:prstGeom>
              <a:ln w="2857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Conector reto 120">
                <a:extLst>
                  <a:ext uri="{FF2B5EF4-FFF2-40B4-BE49-F238E27FC236}">
                    <a16:creationId xmlns:a16="http://schemas.microsoft.com/office/drawing/2014/main" id="{11F6F2AD-750A-2897-29D0-5CC979F110ED}"/>
                  </a:ext>
                </a:extLst>
              </p:cNvPr>
              <p:cNvCxnSpPr/>
              <p:nvPr/>
            </p:nvCxnSpPr>
            <p:spPr>
              <a:xfrm>
                <a:off x="3257106" y="6462185"/>
                <a:ext cx="1708298" cy="0"/>
              </a:xfrm>
              <a:prstGeom prst="line">
                <a:avLst/>
              </a:prstGeom>
              <a:ln w="2857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Conector reto 121">
                <a:extLst>
                  <a:ext uri="{FF2B5EF4-FFF2-40B4-BE49-F238E27FC236}">
                    <a16:creationId xmlns:a16="http://schemas.microsoft.com/office/drawing/2014/main" id="{68C7A67A-B347-B468-3551-80F26773983D}"/>
                  </a:ext>
                </a:extLst>
              </p:cNvPr>
              <p:cNvCxnSpPr/>
              <p:nvPr/>
            </p:nvCxnSpPr>
            <p:spPr>
              <a:xfrm>
                <a:off x="3257106" y="6584460"/>
                <a:ext cx="1708298" cy="0"/>
              </a:xfrm>
              <a:prstGeom prst="line">
                <a:avLst/>
              </a:prstGeom>
              <a:ln w="2857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Conector reto 122">
                <a:extLst>
                  <a:ext uri="{FF2B5EF4-FFF2-40B4-BE49-F238E27FC236}">
                    <a16:creationId xmlns:a16="http://schemas.microsoft.com/office/drawing/2014/main" id="{56AC048F-1E3B-DB4D-BA2F-E7CBD1EFA18C}"/>
                  </a:ext>
                </a:extLst>
              </p:cNvPr>
              <p:cNvCxnSpPr/>
              <p:nvPr/>
            </p:nvCxnSpPr>
            <p:spPr>
              <a:xfrm>
                <a:off x="3257106" y="6703190"/>
                <a:ext cx="1708298" cy="0"/>
              </a:xfrm>
              <a:prstGeom prst="line">
                <a:avLst/>
              </a:prstGeom>
              <a:ln w="2857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Conector reto 123">
                <a:extLst>
                  <a:ext uri="{FF2B5EF4-FFF2-40B4-BE49-F238E27FC236}">
                    <a16:creationId xmlns:a16="http://schemas.microsoft.com/office/drawing/2014/main" id="{1819AD1F-9C85-0578-656B-E443F24FA323}"/>
                  </a:ext>
                </a:extLst>
              </p:cNvPr>
              <p:cNvCxnSpPr/>
              <p:nvPr/>
            </p:nvCxnSpPr>
            <p:spPr>
              <a:xfrm>
                <a:off x="3257106" y="6841413"/>
                <a:ext cx="1708298" cy="0"/>
              </a:xfrm>
              <a:prstGeom prst="line">
                <a:avLst/>
              </a:prstGeom>
              <a:ln w="2857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Conector reto 124">
                <a:extLst>
                  <a:ext uri="{FF2B5EF4-FFF2-40B4-BE49-F238E27FC236}">
                    <a16:creationId xmlns:a16="http://schemas.microsoft.com/office/drawing/2014/main" id="{3BB075D3-2B76-7CBD-E0C5-FBE3431ADC0B}"/>
                  </a:ext>
                </a:extLst>
              </p:cNvPr>
              <p:cNvCxnSpPr/>
              <p:nvPr/>
            </p:nvCxnSpPr>
            <p:spPr>
              <a:xfrm>
                <a:off x="3257106" y="6963688"/>
                <a:ext cx="1708298" cy="0"/>
              </a:xfrm>
              <a:prstGeom prst="line">
                <a:avLst/>
              </a:prstGeom>
              <a:ln w="2857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3" name="Agrupar 92">
              <a:extLst>
                <a:ext uri="{FF2B5EF4-FFF2-40B4-BE49-F238E27FC236}">
                  <a16:creationId xmlns:a16="http://schemas.microsoft.com/office/drawing/2014/main" id="{4DA0C82E-E04E-2B6D-33C9-103C420C8D99}"/>
                </a:ext>
              </a:extLst>
            </p:cNvPr>
            <p:cNvGrpSpPr/>
            <p:nvPr/>
          </p:nvGrpSpPr>
          <p:grpSpPr>
            <a:xfrm>
              <a:off x="793901" y="2293407"/>
              <a:ext cx="1956390" cy="1613738"/>
              <a:chOff x="3108251" y="5706141"/>
              <a:chExt cx="1956390" cy="1613738"/>
            </a:xfrm>
          </p:grpSpPr>
          <p:sp>
            <p:nvSpPr>
              <p:cNvPr id="94" name="Retângulo 93">
                <a:extLst>
                  <a:ext uri="{FF2B5EF4-FFF2-40B4-BE49-F238E27FC236}">
                    <a16:creationId xmlns:a16="http://schemas.microsoft.com/office/drawing/2014/main" id="{14D523C9-915B-D2EB-15ED-AB841BF3332B}"/>
                  </a:ext>
                </a:extLst>
              </p:cNvPr>
              <p:cNvSpPr/>
              <p:nvPr/>
            </p:nvSpPr>
            <p:spPr>
              <a:xfrm>
                <a:off x="3108251" y="5706141"/>
                <a:ext cx="1956390" cy="161373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144000" rtlCol="0" anchor="t"/>
              <a:lstStyle/>
              <a:p>
                <a:pPr algn="ctr"/>
                <a:endParaRPr lang="pt-BR" dirty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algn="ctr"/>
                <a:endParaRPr lang="pt-BR" dirty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algn="ctr"/>
                <a:endParaRPr lang="pt-BR" dirty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algn="ctr"/>
                <a:endParaRPr lang="pt-BR" dirty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  <p:cxnSp>
            <p:nvCxnSpPr>
              <p:cNvPr id="95" name="Conector reto 94">
                <a:extLst>
                  <a:ext uri="{FF2B5EF4-FFF2-40B4-BE49-F238E27FC236}">
                    <a16:creationId xmlns:a16="http://schemas.microsoft.com/office/drawing/2014/main" id="{2A85BACD-5AA3-8068-561D-3E6946C94280}"/>
                  </a:ext>
                </a:extLst>
              </p:cNvPr>
              <p:cNvCxnSpPr/>
              <p:nvPr/>
            </p:nvCxnSpPr>
            <p:spPr>
              <a:xfrm>
                <a:off x="3257106" y="5930557"/>
                <a:ext cx="1708298" cy="0"/>
              </a:xfrm>
              <a:prstGeom prst="line">
                <a:avLst/>
              </a:prstGeom>
              <a:ln w="2857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Conector reto 95">
                <a:extLst>
                  <a:ext uri="{FF2B5EF4-FFF2-40B4-BE49-F238E27FC236}">
                    <a16:creationId xmlns:a16="http://schemas.microsoft.com/office/drawing/2014/main" id="{2A081B24-156E-FD70-85B3-0212A401383A}"/>
                  </a:ext>
                </a:extLst>
              </p:cNvPr>
              <p:cNvCxnSpPr/>
              <p:nvPr/>
            </p:nvCxnSpPr>
            <p:spPr>
              <a:xfrm>
                <a:off x="3257106" y="6068780"/>
                <a:ext cx="1708298" cy="0"/>
              </a:xfrm>
              <a:prstGeom prst="line">
                <a:avLst/>
              </a:prstGeom>
              <a:ln w="2857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Conector reto 96">
                <a:extLst>
                  <a:ext uri="{FF2B5EF4-FFF2-40B4-BE49-F238E27FC236}">
                    <a16:creationId xmlns:a16="http://schemas.microsoft.com/office/drawing/2014/main" id="{233FA552-FCB8-C969-1518-2EC536479134}"/>
                  </a:ext>
                </a:extLst>
              </p:cNvPr>
              <p:cNvCxnSpPr/>
              <p:nvPr/>
            </p:nvCxnSpPr>
            <p:spPr>
              <a:xfrm>
                <a:off x="3257106" y="6191055"/>
                <a:ext cx="1708298" cy="0"/>
              </a:xfrm>
              <a:prstGeom prst="line">
                <a:avLst/>
              </a:prstGeom>
              <a:ln w="2857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Conector reto 97">
                <a:extLst>
                  <a:ext uri="{FF2B5EF4-FFF2-40B4-BE49-F238E27FC236}">
                    <a16:creationId xmlns:a16="http://schemas.microsoft.com/office/drawing/2014/main" id="{C8FE48C2-E408-DB86-9513-259BF2BF3B0E}"/>
                  </a:ext>
                </a:extLst>
              </p:cNvPr>
              <p:cNvCxnSpPr/>
              <p:nvPr/>
            </p:nvCxnSpPr>
            <p:spPr>
              <a:xfrm>
                <a:off x="3257106" y="6323962"/>
                <a:ext cx="1708298" cy="0"/>
              </a:xfrm>
              <a:prstGeom prst="line">
                <a:avLst/>
              </a:prstGeom>
              <a:ln w="2857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Conector reto 98">
                <a:extLst>
                  <a:ext uri="{FF2B5EF4-FFF2-40B4-BE49-F238E27FC236}">
                    <a16:creationId xmlns:a16="http://schemas.microsoft.com/office/drawing/2014/main" id="{A932E0E6-C5F3-F9C1-3E1A-F1CA1CDA66FB}"/>
                  </a:ext>
                </a:extLst>
              </p:cNvPr>
              <p:cNvCxnSpPr/>
              <p:nvPr/>
            </p:nvCxnSpPr>
            <p:spPr>
              <a:xfrm>
                <a:off x="3257106" y="6462185"/>
                <a:ext cx="1708298" cy="0"/>
              </a:xfrm>
              <a:prstGeom prst="line">
                <a:avLst/>
              </a:prstGeom>
              <a:ln w="2857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Conector reto 99">
                <a:extLst>
                  <a:ext uri="{FF2B5EF4-FFF2-40B4-BE49-F238E27FC236}">
                    <a16:creationId xmlns:a16="http://schemas.microsoft.com/office/drawing/2014/main" id="{DF8424C6-8EAB-0055-4B97-06C1147EDE22}"/>
                  </a:ext>
                </a:extLst>
              </p:cNvPr>
              <p:cNvCxnSpPr/>
              <p:nvPr/>
            </p:nvCxnSpPr>
            <p:spPr>
              <a:xfrm>
                <a:off x="3257106" y="6584460"/>
                <a:ext cx="1708298" cy="0"/>
              </a:xfrm>
              <a:prstGeom prst="line">
                <a:avLst/>
              </a:prstGeom>
              <a:ln w="2857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Conector reto 100">
                <a:extLst>
                  <a:ext uri="{FF2B5EF4-FFF2-40B4-BE49-F238E27FC236}">
                    <a16:creationId xmlns:a16="http://schemas.microsoft.com/office/drawing/2014/main" id="{F555005E-245A-1867-B458-0B66F3261796}"/>
                  </a:ext>
                </a:extLst>
              </p:cNvPr>
              <p:cNvCxnSpPr/>
              <p:nvPr/>
            </p:nvCxnSpPr>
            <p:spPr>
              <a:xfrm>
                <a:off x="3257106" y="6703190"/>
                <a:ext cx="1708298" cy="0"/>
              </a:xfrm>
              <a:prstGeom prst="line">
                <a:avLst/>
              </a:prstGeom>
              <a:ln w="2857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Conector reto 101">
                <a:extLst>
                  <a:ext uri="{FF2B5EF4-FFF2-40B4-BE49-F238E27FC236}">
                    <a16:creationId xmlns:a16="http://schemas.microsoft.com/office/drawing/2014/main" id="{EAB57098-343C-F2BB-72A0-C3381E2D6FFA}"/>
                  </a:ext>
                </a:extLst>
              </p:cNvPr>
              <p:cNvCxnSpPr/>
              <p:nvPr/>
            </p:nvCxnSpPr>
            <p:spPr>
              <a:xfrm>
                <a:off x="3257106" y="6841413"/>
                <a:ext cx="1708298" cy="0"/>
              </a:xfrm>
              <a:prstGeom prst="line">
                <a:avLst/>
              </a:prstGeom>
              <a:ln w="2857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Conector reto 102">
                <a:extLst>
                  <a:ext uri="{FF2B5EF4-FFF2-40B4-BE49-F238E27FC236}">
                    <a16:creationId xmlns:a16="http://schemas.microsoft.com/office/drawing/2014/main" id="{49199E99-9E7E-83AD-087F-7330E7D0DDDC}"/>
                  </a:ext>
                </a:extLst>
              </p:cNvPr>
              <p:cNvCxnSpPr/>
              <p:nvPr/>
            </p:nvCxnSpPr>
            <p:spPr>
              <a:xfrm>
                <a:off x="3257106" y="6963688"/>
                <a:ext cx="1708298" cy="0"/>
              </a:xfrm>
              <a:prstGeom prst="line">
                <a:avLst/>
              </a:prstGeom>
              <a:ln w="2857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2" name="Agrupar 91">
              <a:extLst>
                <a:ext uri="{FF2B5EF4-FFF2-40B4-BE49-F238E27FC236}">
                  <a16:creationId xmlns:a16="http://schemas.microsoft.com/office/drawing/2014/main" id="{9AA01C07-EC26-4D91-C5CF-0D88BDB66E11}"/>
                </a:ext>
              </a:extLst>
            </p:cNvPr>
            <p:cNvGrpSpPr/>
            <p:nvPr/>
          </p:nvGrpSpPr>
          <p:grpSpPr>
            <a:xfrm>
              <a:off x="659220" y="2425994"/>
              <a:ext cx="1956390" cy="1613738"/>
              <a:chOff x="3108251" y="5706141"/>
              <a:chExt cx="1956390" cy="1613738"/>
            </a:xfrm>
          </p:grpSpPr>
          <p:sp>
            <p:nvSpPr>
              <p:cNvPr id="82" name="Retângulo 81">
                <a:extLst>
                  <a:ext uri="{FF2B5EF4-FFF2-40B4-BE49-F238E27FC236}">
                    <a16:creationId xmlns:a16="http://schemas.microsoft.com/office/drawing/2014/main" id="{6748EF9F-CD4D-7576-BE89-E9ED4BA01693}"/>
                  </a:ext>
                </a:extLst>
              </p:cNvPr>
              <p:cNvSpPr/>
              <p:nvPr/>
            </p:nvSpPr>
            <p:spPr>
              <a:xfrm>
                <a:off x="3108251" y="5706141"/>
                <a:ext cx="1956390" cy="161373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144000" rtlCol="0" anchor="t"/>
              <a:lstStyle/>
              <a:p>
                <a:pPr algn="ctr"/>
                <a:endParaRPr lang="pt-BR" dirty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algn="ctr"/>
                <a:endParaRPr lang="pt-BR" dirty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algn="ctr"/>
                <a:endParaRPr lang="pt-BR" dirty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algn="ctr"/>
                <a:endParaRPr lang="pt-BR" dirty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  <p:cxnSp>
            <p:nvCxnSpPr>
              <p:cNvPr id="83" name="Conector reto 82">
                <a:extLst>
                  <a:ext uri="{FF2B5EF4-FFF2-40B4-BE49-F238E27FC236}">
                    <a16:creationId xmlns:a16="http://schemas.microsoft.com/office/drawing/2014/main" id="{BAE9F51B-96F0-7F50-4E9E-2FCC98A79356}"/>
                  </a:ext>
                </a:extLst>
              </p:cNvPr>
              <p:cNvCxnSpPr/>
              <p:nvPr/>
            </p:nvCxnSpPr>
            <p:spPr>
              <a:xfrm>
                <a:off x="3257106" y="5930557"/>
                <a:ext cx="1708298" cy="0"/>
              </a:xfrm>
              <a:prstGeom prst="line">
                <a:avLst/>
              </a:prstGeom>
              <a:ln w="2857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Conector reto 83">
                <a:extLst>
                  <a:ext uri="{FF2B5EF4-FFF2-40B4-BE49-F238E27FC236}">
                    <a16:creationId xmlns:a16="http://schemas.microsoft.com/office/drawing/2014/main" id="{E44AB737-9CB2-ED87-E580-BE22E0A7D2BA}"/>
                  </a:ext>
                </a:extLst>
              </p:cNvPr>
              <p:cNvCxnSpPr/>
              <p:nvPr/>
            </p:nvCxnSpPr>
            <p:spPr>
              <a:xfrm>
                <a:off x="3257106" y="6068780"/>
                <a:ext cx="1708298" cy="0"/>
              </a:xfrm>
              <a:prstGeom prst="line">
                <a:avLst/>
              </a:prstGeom>
              <a:ln w="2857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Conector reto 84">
                <a:extLst>
                  <a:ext uri="{FF2B5EF4-FFF2-40B4-BE49-F238E27FC236}">
                    <a16:creationId xmlns:a16="http://schemas.microsoft.com/office/drawing/2014/main" id="{17D472D6-E40B-C954-E806-844E7A9FC573}"/>
                  </a:ext>
                </a:extLst>
              </p:cNvPr>
              <p:cNvCxnSpPr/>
              <p:nvPr/>
            </p:nvCxnSpPr>
            <p:spPr>
              <a:xfrm>
                <a:off x="3257106" y="6191055"/>
                <a:ext cx="1708298" cy="0"/>
              </a:xfrm>
              <a:prstGeom prst="line">
                <a:avLst/>
              </a:prstGeom>
              <a:ln w="2857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Conector reto 85">
                <a:extLst>
                  <a:ext uri="{FF2B5EF4-FFF2-40B4-BE49-F238E27FC236}">
                    <a16:creationId xmlns:a16="http://schemas.microsoft.com/office/drawing/2014/main" id="{1672AE61-82A8-0B4B-0392-9A5B5F98A120}"/>
                  </a:ext>
                </a:extLst>
              </p:cNvPr>
              <p:cNvCxnSpPr/>
              <p:nvPr/>
            </p:nvCxnSpPr>
            <p:spPr>
              <a:xfrm>
                <a:off x="3257106" y="6323962"/>
                <a:ext cx="1708298" cy="0"/>
              </a:xfrm>
              <a:prstGeom prst="line">
                <a:avLst/>
              </a:prstGeom>
              <a:ln w="2857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Conector reto 86">
                <a:extLst>
                  <a:ext uri="{FF2B5EF4-FFF2-40B4-BE49-F238E27FC236}">
                    <a16:creationId xmlns:a16="http://schemas.microsoft.com/office/drawing/2014/main" id="{563CA76A-E605-7C81-1F51-B25690F39276}"/>
                  </a:ext>
                </a:extLst>
              </p:cNvPr>
              <p:cNvCxnSpPr/>
              <p:nvPr/>
            </p:nvCxnSpPr>
            <p:spPr>
              <a:xfrm>
                <a:off x="3257106" y="6462185"/>
                <a:ext cx="1708298" cy="0"/>
              </a:xfrm>
              <a:prstGeom prst="line">
                <a:avLst/>
              </a:prstGeom>
              <a:ln w="2857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Conector reto 87">
                <a:extLst>
                  <a:ext uri="{FF2B5EF4-FFF2-40B4-BE49-F238E27FC236}">
                    <a16:creationId xmlns:a16="http://schemas.microsoft.com/office/drawing/2014/main" id="{14D3842D-6817-671F-8DFE-095913304197}"/>
                  </a:ext>
                </a:extLst>
              </p:cNvPr>
              <p:cNvCxnSpPr/>
              <p:nvPr/>
            </p:nvCxnSpPr>
            <p:spPr>
              <a:xfrm>
                <a:off x="3257106" y="6584460"/>
                <a:ext cx="1708298" cy="0"/>
              </a:xfrm>
              <a:prstGeom prst="line">
                <a:avLst/>
              </a:prstGeom>
              <a:ln w="2857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Conector reto 88">
                <a:extLst>
                  <a:ext uri="{FF2B5EF4-FFF2-40B4-BE49-F238E27FC236}">
                    <a16:creationId xmlns:a16="http://schemas.microsoft.com/office/drawing/2014/main" id="{4F9AB0D8-5A9C-7CFB-15A1-5E0352513C2C}"/>
                  </a:ext>
                </a:extLst>
              </p:cNvPr>
              <p:cNvCxnSpPr/>
              <p:nvPr/>
            </p:nvCxnSpPr>
            <p:spPr>
              <a:xfrm>
                <a:off x="3257106" y="6703190"/>
                <a:ext cx="1708298" cy="0"/>
              </a:xfrm>
              <a:prstGeom prst="line">
                <a:avLst/>
              </a:prstGeom>
              <a:ln w="2857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Conector reto 89">
                <a:extLst>
                  <a:ext uri="{FF2B5EF4-FFF2-40B4-BE49-F238E27FC236}">
                    <a16:creationId xmlns:a16="http://schemas.microsoft.com/office/drawing/2014/main" id="{56907003-E022-B6AA-00DA-7A2F5C3C707B}"/>
                  </a:ext>
                </a:extLst>
              </p:cNvPr>
              <p:cNvCxnSpPr/>
              <p:nvPr/>
            </p:nvCxnSpPr>
            <p:spPr>
              <a:xfrm>
                <a:off x="3257106" y="6841413"/>
                <a:ext cx="1708298" cy="0"/>
              </a:xfrm>
              <a:prstGeom prst="line">
                <a:avLst/>
              </a:prstGeom>
              <a:ln w="2857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Conector reto 90">
                <a:extLst>
                  <a:ext uri="{FF2B5EF4-FFF2-40B4-BE49-F238E27FC236}">
                    <a16:creationId xmlns:a16="http://schemas.microsoft.com/office/drawing/2014/main" id="{DBAD864D-5A85-FCEB-4CE6-5A1A17B6F654}"/>
                  </a:ext>
                </a:extLst>
              </p:cNvPr>
              <p:cNvCxnSpPr/>
              <p:nvPr/>
            </p:nvCxnSpPr>
            <p:spPr>
              <a:xfrm>
                <a:off x="3257106" y="6963688"/>
                <a:ext cx="1708298" cy="0"/>
              </a:xfrm>
              <a:prstGeom prst="line">
                <a:avLst/>
              </a:prstGeom>
              <a:ln w="2857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Agrupar 16">
              <a:extLst>
                <a:ext uri="{FF2B5EF4-FFF2-40B4-BE49-F238E27FC236}">
                  <a16:creationId xmlns:a16="http://schemas.microsoft.com/office/drawing/2014/main" id="{1902B317-D0EB-E7CC-48F0-9E212CBEFBF1}"/>
                </a:ext>
              </a:extLst>
            </p:cNvPr>
            <p:cNvGrpSpPr/>
            <p:nvPr/>
          </p:nvGrpSpPr>
          <p:grpSpPr>
            <a:xfrm>
              <a:off x="524540" y="2535865"/>
              <a:ext cx="1956390" cy="1965251"/>
              <a:chOff x="524540" y="2592572"/>
              <a:chExt cx="1956390" cy="1965251"/>
            </a:xfrm>
          </p:grpSpPr>
          <p:sp>
            <p:nvSpPr>
              <p:cNvPr id="6" name="Retângulo 5">
                <a:extLst>
                  <a:ext uri="{FF2B5EF4-FFF2-40B4-BE49-F238E27FC236}">
                    <a16:creationId xmlns:a16="http://schemas.microsoft.com/office/drawing/2014/main" id="{B6EBD7A8-2009-DD87-D49E-9B98C28AE889}"/>
                  </a:ext>
                </a:extLst>
              </p:cNvPr>
              <p:cNvSpPr/>
              <p:nvPr/>
            </p:nvSpPr>
            <p:spPr>
              <a:xfrm>
                <a:off x="524540" y="2592572"/>
                <a:ext cx="1956390" cy="196525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144000" rtlCol="0" anchor="t"/>
              <a:lstStyle/>
              <a:p>
                <a:pPr algn="ctr"/>
                <a:r>
                  <a:rPr lang="pt-BR" dirty="0">
                    <a:solidFill>
                      <a:schemeClr val="tx1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Artigo</a:t>
                </a:r>
              </a:p>
              <a:p>
                <a:pPr algn="ctr"/>
                <a:endParaRPr lang="pt-BR" dirty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algn="ctr"/>
                <a:endParaRPr lang="pt-BR" dirty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algn="ctr"/>
                <a:endParaRPr lang="pt-BR" dirty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algn="ctr"/>
                <a:endParaRPr lang="pt-BR" dirty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  <p:cxnSp>
            <p:nvCxnSpPr>
              <p:cNvPr id="8" name="Conector reto 7">
                <a:extLst>
                  <a:ext uri="{FF2B5EF4-FFF2-40B4-BE49-F238E27FC236}">
                    <a16:creationId xmlns:a16="http://schemas.microsoft.com/office/drawing/2014/main" id="{9CA2BCAB-FC0B-B299-0DA2-44A526FFD3C3}"/>
                  </a:ext>
                </a:extLst>
              </p:cNvPr>
              <p:cNvCxnSpPr/>
              <p:nvPr/>
            </p:nvCxnSpPr>
            <p:spPr>
              <a:xfrm>
                <a:off x="673395" y="3168502"/>
                <a:ext cx="1708298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Conector reto 8">
                <a:extLst>
                  <a:ext uri="{FF2B5EF4-FFF2-40B4-BE49-F238E27FC236}">
                    <a16:creationId xmlns:a16="http://schemas.microsoft.com/office/drawing/2014/main" id="{BF6D6FFA-FD97-6E38-2428-3412FC87EE45}"/>
                  </a:ext>
                </a:extLst>
              </p:cNvPr>
              <p:cNvCxnSpPr/>
              <p:nvPr/>
            </p:nvCxnSpPr>
            <p:spPr>
              <a:xfrm>
                <a:off x="673395" y="3306725"/>
                <a:ext cx="1708298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Conector reto 9">
                <a:extLst>
                  <a:ext uri="{FF2B5EF4-FFF2-40B4-BE49-F238E27FC236}">
                    <a16:creationId xmlns:a16="http://schemas.microsoft.com/office/drawing/2014/main" id="{453B2CF7-1A13-40E7-8634-EC633F265B0A}"/>
                  </a:ext>
                </a:extLst>
              </p:cNvPr>
              <p:cNvCxnSpPr/>
              <p:nvPr/>
            </p:nvCxnSpPr>
            <p:spPr>
              <a:xfrm>
                <a:off x="673395" y="3429000"/>
                <a:ext cx="1708298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Conector reto 10">
                <a:extLst>
                  <a:ext uri="{FF2B5EF4-FFF2-40B4-BE49-F238E27FC236}">
                    <a16:creationId xmlns:a16="http://schemas.microsoft.com/office/drawing/2014/main" id="{B127B2ED-D706-BAD4-0CD1-7322AD6C5B67}"/>
                  </a:ext>
                </a:extLst>
              </p:cNvPr>
              <p:cNvCxnSpPr/>
              <p:nvPr/>
            </p:nvCxnSpPr>
            <p:spPr>
              <a:xfrm>
                <a:off x="673395" y="3561907"/>
                <a:ext cx="1708298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Conector reto 11">
                <a:extLst>
                  <a:ext uri="{FF2B5EF4-FFF2-40B4-BE49-F238E27FC236}">
                    <a16:creationId xmlns:a16="http://schemas.microsoft.com/office/drawing/2014/main" id="{46FE3F53-A7BD-B1A9-DB73-B42173A81180}"/>
                  </a:ext>
                </a:extLst>
              </p:cNvPr>
              <p:cNvCxnSpPr/>
              <p:nvPr/>
            </p:nvCxnSpPr>
            <p:spPr>
              <a:xfrm>
                <a:off x="673395" y="3700130"/>
                <a:ext cx="1708298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Conector reto 12">
                <a:extLst>
                  <a:ext uri="{FF2B5EF4-FFF2-40B4-BE49-F238E27FC236}">
                    <a16:creationId xmlns:a16="http://schemas.microsoft.com/office/drawing/2014/main" id="{0113B08A-7003-86AD-43E5-2B95B78003D3}"/>
                  </a:ext>
                </a:extLst>
              </p:cNvPr>
              <p:cNvCxnSpPr/>
              <p:nvPr/>
            </p:nvCxnSpPr>
            <p:spPr>
              <a:xfrm>
                <a:off x="673395" y="3822405"/>
                <a:ext cx="1708298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Conector reto 13">
                <a:extLst>
                  <a:ext uri="{FF2B5EF4-FFF2-40B4-BE49-F238E27FC236}">
                    <a16:creationId xmlns:a16="http://schemas.microsoft.com/office/drawing/2014/main" id="{2A683BE0-0BDA-ADB3-CA27-21A9DC911D9D}"/>
                  </a:ext>
                </a:extLst>
              </p:cNvPr>
              <p:cNvCxnSpPr/>
              <p:nvPr/>
            </p:nvCxnSpPr>
            <p:spPr>
              <a:xfrm>
                <a:off x="673395" y="3941135"/>
                <a:ext cx="1708298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Conector reto 14">
                <a:extLst>
                  <a:ext uri="{FF2B5EF4-FFF2-40B4-BE49-F238E27FC236}">
                    <a16:creationId xmlns:a16="http://schemas.microsoft.com/office/drawing/2014/main" id="{B3F1672E-2E0F-452A-EECB-62AB6FDC6A49}"/>
                  </a:ext>
                </a:extLst>
              </p:cNvPr>
              <p:cNvCxnSpPr/>
              <p:nvPr/>
            </p:nvCxnSpPr>
            <p:spPr>
              <a:xfrm>
                <a:off x="673395" y="4079358"/>
                <a:ext cx="1708298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Conector reto 15">
                <a:extLst>
                  <a:ext uri="{FF2B5EF4-FFF2-40B4-BE49-F238E27FC236}">
                    <a16:creationId xmlns:a16="http://schemas.microsoft.com/office/drawing/2014/main" id="{0AF87CEB-E8B1-4F79-E227-2B7C2C68BBC1}"/>
                  </a:ext>
                </a:extLst>
              </p:cNvPr>
              <p:cNvCxnSpPr/>
              <p:nvPr/>
            </p:nvCxnSpPr>
            <p:spPr>
              <a:xfrm>
                <a:off x="673395" y="4201633"/>
                <a:ext cx="1708298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6" name="CaixaDeTexto 75">
            <a:extLst>
              <a:ext uri="{FF2B5EF4-FFF2-40B4-BE49-F238E27FC236}">
                <a16:creationId xmlns:a16="http://schemas.microsoft.com/office/drawing/2014/main" id="{6027D5E0-A1B1-102B-A37B-899934C866BF}"/>
              </a:ext>
            </a:extLst>
          </p:cNvPr>
          <p:cNvSpPr txBox="1"/>
          <p:nvPr/>
        </p:nvSpPr>
        <p:spPr>
          <a:xfrm>
            <a:off x="559981" y="6134528"/>
            <a:ext cx="185715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dirty="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Esporte</a:t>
            </a:r>
            <a:endParaRPr lang="pt-BR" dirty="0"/>
          </a:p>
        </p:txBody>
      </p:sp>
      <p:sp>
        <p:nvSpPr>
          <p:cNvPr id="77" name="CaixaDeTexto 76">
            <a:extLst>
              <a:ext uri="{FF2B5EF4-FFF2-40B4-BE49-F238E27FC236}">
                <a16:creationId xmlns:a16="http://schemas.microsoft.com/office/drawing/2014/main" id="{2A884FA9-B3D5-E2B5-5D97-97BB96FB4068}"/>
              </a:ext>
            </a:extLst>
          </p:cNvPr>
          <p:cNvSpPr txBox="1"/>
          <p:nvPr/>
        </p:nvSpPr>
        <p:spPr>
          <a:xfrm>
            <a:off x="3470938" y="6134528"/>
            <a:ext cx="185715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dirty="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Ciências</a:t>
            </a:r>
            <a:endParaRPr lang="pt-BR" dirty="0"/>
          </a:p>
        </p:txBody>
      </p:sp>
      <p:sp>
        <p:nvSpPr>
          <p:cNvPr id="78" name="CaixaDeTexto 77">
            <a:extLst>
              <a:ext uri="{FF2B5EF4-FFF2-40B4-BE49-F238E27FC236}">
                <a16:creationId xmlns:a16="http://schemas.microsoft.com/office/drawing/2014/main" id="{F3A06447-82F3-6F4D-9B0B-C91555D10D36}"/>
              </a:ext>
            </a:extLst>
          </p:cNvPr>
          <p:cNvSpPr txBox="1"/>
          <p:nvPr/>
        </p:nvSpPr>
        <p:spPr>
          <a:xfrm>
            <a:off x="6405521" y="6131420"/>
            <a:ext cx="185715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dirty="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Tecnologia</a:t>
            </a:r>
            <a:endParaRPr lang="pt-BR" dirty="0"/>
          </a:p>
        </p:txBody>
      </p:sp>
      <p:sp>
        <p:nvSpPr>
          <p:cNvPr id="79" name="CaixaDeTexto 78">
            <a:extLst>
              <a:ext uri="{FF2B5EF4-FFF2-40B4-BE49-F238E27FC236}">
                <a16:creationId xmlns:a16="http://schemas.microsoft.com/office/drawing/2014/main" id="{37F9466B-A9F1-11DC-EF29-8FD4480380A1}"/>
              </a:ext>
            </a:extLst>
          </p:cNvPr>
          <p:cNvSpPr txBox="1"/>
          <p:nvPr/>
        </p:nvSpPr>
        <p:spPr>
          <a:xfrm>
            <a:off x="9448798" y="6134527"/>
            <a:ext cx="185715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dirty="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Política</a:t>
            </a:r>
            <a:endParaRPr lang="pt-BR" dirty="0"/>
          </a:p>
        </p:txBody>
      </p:sp>
      <p:grpSp>
        <p:nvGrpSpPr>
          <p:cNvPr id="173" name="Agrupar 172">
            <a:extLst>
              <a:ext uri="{FF2B5EF4-FFF2-40B4-BE49-F238E27FC236}">
                <a16:creationId xmlns:a16="http://schemas.microsoft.com/office/drawing/2014/main" id="{78A099D6-6789-4CDF-F113-4901E4FF47ED}"/>
              </a:ext>
            </a:extLst>
          </p:cNvPr>
          <p:cNvGrpSpPr/>
          <p:nvPr/>
        </p:nvGrpSpPr>
        <p:grpSpPr>
          <a:xfrm>
            <a:off x="3456762" y="3525566"/>
            <a:ext cx="2466757" cy="2462573"/>
            <a:chOff x="524540" y="2038543"/>
            <a:chExt cx="2466757" cy="2462573"/>
          </a:xfrm>
        </p:grpSpPr>
        <p:grpSp>
          <p:nvGrpSpPr>
            <p:cNvPr id="174" name="Agrupar 173">
              <a:extLst>
                <a:ext uri="{FF2B5EF4-FFF2-40B4-BE49-F238E27FC236}">
                  <a16:creationId xmlns:a16="http://schemas.microsoft.com/office/drawing/2014/main" id="{543446F5-B044-446C-E12C-EE7651E2CF0B}"/>
                </a:ext>
              </a:extLst>
            </p:cNvPr>
            <p:cNvGrpSpPr/>
            <p:nvPr/>
          </p:nvGrpSpPr>
          <p:grpSpPr>
            <a:xfrm>
              <a:off x="1034907" y="2038543"/>
              <a:ext cx="1956390" cy="1613738"/>
              <a:chOff x="3108251" y="5706141"/>
              <a:chExt cx="1956390" cy="1613738"/>
            </a:xfrm>
          </p:grpSpPr>
          <p:sp>
            <p:nvSpPr>
              <p:cNvPr id="219" name="Retângulo 218">
                <a:extLst>
                  <a:ext uri="{FF2B5EF4-FFF2-40B4-BE49-F238E27FC236}">
                    <a16:creationId xmlns:a16="http://schemas.microsoft.com/office/drawing/2014/main" id="{B87F7731-41AE-7E53-301F-EE0C2DE681E9}"/>
                  </a:ext>
                </a:extLst>
              </p:cNvPr>
              <p:cNvSpPr/>
              <p:nvPr/>
            </p:nvSpPr>
            <p:spPr>
              <a:xfrm>
                <a:off x="3108251" y="5706141"/>
                <a:ext cx="1956390" cy="161373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144000" rtlCol="0" anchor="t"/>
              <a:lstStyle/>
              <a:p>
                <a:pPr algn="ctr"/>
                <a:endParaRPr lang="pt-BR" dirty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algn="ctr"/>
                <a:endParaRPr lang="pt-BR" dirty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algn="ctr"/>
                <a:endParaRPr lang="pt-BR" dirty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algn="ctr"/>
                <a:endParaRPr lang="pt-BR" dirty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  <p:cxnSp>
            <p:nvCxnSpPr>
              <p:cNvPr id="220" name="Conector reto 219">
                <a:extLst>
                  <a:ext uri="{FF2B5EF4-FFF2-40B4-BE49-F238E27FC236}">
                    <a16:creationId xmlns:a16="http://schemas.microsoft.com/office/drawing/2014/main" id="{9EAA0AA1-1828-B419-DF29-53AE6AF5F920}"/>
                  </a:ext>
                </a:extLst>
              </p:cNvPr>
              <p:cNvCxnSpPr/>
              <p:nvPr/>
            </p:nvCxnSpPr>
            <p:spPr>
              <a:xfrm>
                <a:off x="3257106" y="5930557"/>
                <a:ext cx="1708298" cy="0"/>
              </a:xfrm>
              <a:prstGeom prst="line">
                <a:avLst/>
              </a:prstGeom>
              <a:ln w="2857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Conector reto 220">
                <a:extLst>
                  <a:ext uri="{FF2B5EF4-FFF2-40B4-BE49-F238E27FC236}">
                    <a16:creationId xmlns:a16="http://schemas.microsoft.com/office/drawing/2014/main" id="{9A64E817-7171-51C5-303E-C5167ACB76CA}"/>
                  </a:ext>
                </a:extLst>
              </p:cNvPr>
              <p:cNvCxnSpPr/>
              <p:nvPr/>
            </p:nvCxnSpPr>
            <p:spPr>
              <a:xfrm>
                <a:off x="3257106" y="6068780"/>
                <a:ext cx="1708298" cy="0"/>
              </a:xfrm>
              <a:prstGeom prst="line">
                <a:avLst/>
              </a:prstGeom>
              <a:ln w="2857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Conector reto 221">
                <a:extLst>
                  <a:ext uri="{FF2B5EF4-FFF2-40B4-BE49-F238E27FC236}">
                    <a16:creationId xmlns:a16="http://schemas.microsoft.com/office/drawing/2014/main" id="{714A49C6-36C1-AD3A-054E-262AD2E4D1DB}"/>
                  </a:ext>
                </a:extLst>
              </p:cNvPr>
              <p:cNvCxnSpPr/>
              <p:nvPr/>
            </p:nvCxnSpPr>
            <p:spPr>
              <a:xfrm>
                <a:off x="3257106" y="6191055"/>
                <a:ext cx="1708298" cy="0"/>
              </a:xfrm>
              <a:prstGeom prst="line">
                <a:avLst/>
              </a:prstGeom>
              <a:ln w="2857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Conector reto 222">
                <a:extLst>
                  <a:ext uri="{FF2B5EF4-FFF2-40B4-BE49-F238E27FC236}">
                    <a16:creationId xmlns:a16="http://schemas.microsoft.com/office/drawing/2014/main" id="{46DF22A5-E3E5-8A64-DC76-FC9A830623CC}"/>
                  </a:ext>
                </a:extLst>
              </p:cNvPr>
              <p:cNvCxnSpPr/>
              <p:nvPr/>
            </p:nvCxnSpPr>
            <p:spPr>
              <a:xfrm>
                <a:off x="3257106" y="6323962"/>
                <a:ext cx="1708298" cy="0"/>
              </a:xfrm>
              <a:prstGeom prst="line">
                <a:avLst/>
              </a:prstGeom>
              <a:ln w="2857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Conector reto 223">
                <a:extLst>
                  <a:ext uri="{FF2B5EF4-FFF2-40B4-BE49-F238E27FC236}">
                    <a16:creationId xmlns:a16="http://schemas.microsoft.com/office/drawing/2014/main" id="{05BF8AFE-E44F-D683-1B38-8A859C8CD9D4}"/>
                  </a:ext>
                </a:extLst>
              </p:cNvPr>
              <p:cNvCxnSpPr/>
              <p:nvPr/>
            </p:nvCxnSpPr>
            <p:spPr>
              <a:xfrm>
                <a:off x="3257106" y="6462185"/>
                <a:ext cx="1708298" cy="0"/>
              </a:xfrm>
              <a:prstGeom prst="line">
                <a:avLst/>
              </a:prstGeom>
              <a:ln w="2857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Conector reto 224">
                <a:extLst>
                  <a:ext uri="{FF2B5EF4-FFF2-40B4-BE49-F238E27FC236}">
                    <a16:creationId xmlns:a16="http://schemas.microsoft.com/office/drawing/2014/main" id="{7059B865-2B7E-1D6C-2234-7F41B568092D}"/>
                  </a:ext>
                </a:extLst>
              </p:cNvPr>
              <p:cNvCxnSpPr/>
              <p:nvPr/>
            </p:nvCxnSpPr>
            <p:spPr>
              <a:xfrm>
                <a:off x="3257106" y="6584460"/>
                <a:ext cx="1708298" cy="0"/>
              </a:xfrm>
              <a:prstGeom prst="line">
                <a:avLst/>
              </a:prstGeom>
              <a:ln w="2857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Conector reto 225">
                <a:extLst>
                  <a:ext uri="{FF2B5EF4-FFF2-40B4-BE49-F238E27FC236}">
                    <a16:creationId xmlns:a16="http://schemas.microsoft.com/office/drawing/2014/main" id="{DBD3DE4A-5C30-AA6B-8FF6-C3A3611638BD}"/>
                  </a:ext>
                </a:extLst>
              </p:cNvPr>
              <p:cNvCxnSpPr/>
              <p:nvPr/>
            </p:nvCxnSpPr>
            <p:spPr>
              <a:xfrm>
                <a:off x="3257106" y="6703190"/>
                <a:ext cx="1708298" cy="0"/>
              </a:xfrm>
              <a:prstGeom prst="line">
                <a:avLst/>
              </a:prstGeom>
              <a:ln w="2857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Conector reto 226">
                <a:extLst>
                  <a:ext uri="{FF2B5EF4-FFF2-40B4-BE49-F238E27FC236}">
                    <a16:creationId xmlns:a16="http://schemas.microsoft.com/office/drawing/2014/main" id="{1D69B141-CE27-03F6-CF44-325FC804B977}"/>
                  </a:ext>
                </a:extLst>
              </p:cNvPr>
              <p:cNvCxnSpPr/>
              <p:nvPr/>
            </p:nvCxnSpPr>
            <p:spPr>
              <a:xfrm>
                <a:off x="3257106" y="6841413"/>
                <a:ext cx="1708298" cy="0"/>
              </a:xfrm>
              <a:prstGeom prst="line">
                <a:avLst/>
              </a:prstGeom>
              <a:ln w="2857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Conector reto 227">
                <a:extLst>
                  <a:ext uri="{FF2B5EF4-FFF2-40B4-BE49-F238E27FC236}">
                    <a16:creationId xmlns:a16="http://schemas.microsoft.com/office/drawing/2014/main" id="{15580E8F-4647-58B7-EA0C-8EF76879D65A}"/>
                  </a:ext>
                </a:extLst>
              </p:cNvPr>
              <p:cNvCxnSpPr/>
              <p:nvPr/>
            </p:nvCxnSpPr>
            <p:spPr>
              <a:xfrm>
                <a:off x="3257106" y="6963688"/>
                <a:ext cx="1708298" cy="0"/>
              </a:xfrm>
              <a:prstGeom prst="line">
                <a:avLst/>
              </a:prstGeom>
              <a:ln w="2857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5" name="Agrupar 174">
              <a:extLst>
                <a:ext uri="{FF2B5EF4-FFF2-40B4-BE49-F238E27FC236}">
                  <a16:creationId xmlns:a16="http://schemas.microsoft.com/office/drawing/2014/main" id="{E27F047A-9B37-0134-7132-46E9441C98A7}"/>
                </a:ext>
              </a:extLst>
            </p:cNvPr>
            <p:cNvGrpSpPr/>
            <p:nvPr/>
          </p:nvGrpSpPr>
          <p:grpSpPr>
            <a:xfrm>
              <a:off x="914404" y="2171483"/>
              <a:ext cx="1956390" cy="1613738"/>
              <a:chOff x="3108251" y="5706141"/>
              <a:chExt cx="1956390" cy="1613738"/>
            </a:xfrm>
          </p:grpSpPr>
          <p:sp>
            <p:nvSpPr>
              <p:cNvPr id="209" name="Retângulo 208">
                <a:extLst>
                  <a:ext uri="{FF2B5EF4-FFF2-40B4-BE49-F238E27FC236}">
                    <a16:creationId xmlns:a16="http://schemas.microsoft.com/office/drawing/2014/main" id="{044D8E3E-5799-5EBC-B07E-5E0D9DB4E418}"/>
                  </a:ext>
                </a:extLst>
              </p:cNvPr>
              <p:cNvSpPr/>
              <p:nvPr/>
            </p:nvSpPr>
            <p:spPr>
              <a:xfrm>
                <a:off x="3108251" y="5706141"/>
                <a:ext cx="1956390" cy="161373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144000" rtlCol="0" anchor="t"/>
              <a:lstStyle/>
              <a:p>
                <a:pPr algn="ctr"/>
                <a:endParaRPr lang="pt-BR" dirty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algn="ctr"/>
                <a:endParaRPr lang="pt-BR" dirty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algn="ctr"/>
                <a:endParaRPr lang="pt-BR" dirty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algn="ctr"/>
                <a:endParaRPr lang="pt-BR" dirty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  <p:cxnSp>
            <p:nvCxnSpPr>
              <p:cNvPr id="210" name="Conector reto 209">
                <a:extLst>
                  <a:ext uri="{FF2B5EF4-FFF2-40B4-BE49-F238E27FC236}">
                    <a16:creationId xmlns:a16="http://schemas.microsoft.com/office/drawing/2014/main" id="{2685FA24-C958-F127-124E-A7F383284EC7}"/>
                  </a:ext>
                </a:extLst>
              </p:cNvPr>
              <p:cNvCxnSpPr/>
              <p:nvPr/>
            </p:nvCxnSpPr>
            <p:spPr>
              <a:xfrm>
                <a:off x="3257106" y="5930557"/>
                <a:ext cx="1708298" cy="0"/>
              </a:xfrm>
              <a:prstGeom prst="line">
                <a:avLst/>
              </a:prstGeom>
              <a:ln w="2857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Conector reto 210">
                <a:extLst>
                  <a:ext uri="{FF2B5EF4-FFF2-40B4-BE49-F238E27FC236}">
                    <a16:creationId xmlns:a16="http://schemas.microsoft.com/office/drawing/2014/main" id="{E3534750-712D-4382-C37F-E07CF6026ECF}"/>
                  </a:ext>
                </a:extLst>
              </p:cNvPr>
              <p:cNvCxnSpPr/>
              <p:nvPr/>
            </p:nvCxnSpPr>
            <p:spPr>
              <a:xfrm>
                <a:off x="3257106" y="6068780"/>
                <a:ext cx="1708298" cy="0"/>
              </a:xfrm>
              <a:prstGeom prst="line">
                <a:avLst/>
              </a:prstGeom>
              <a:ln w="2857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Conector reto 211">
                <a:extLst>
                  <a:ext uri="{FF2B5EF4-FFF2-40B4-BE49-F238E27FC236}">
                    <a16:creationId xmlns:a16="http://schemas.microsoft.com/office/drawing/2014/main" id="{960601BC-0B7E-4351-83E5-51BA984D3FE2}"/>
                  </a:ext>
                </a:extLst>
              </p:cNvPr>
              <p:cNvCxnSpPr/>
              <p:nvPr/>
            </p:nvCxnSpPr>
            <p:spPr>
              <a:xfrm>
                <a:off x="3257106" y="6191055"/>
                <a:ext cx="1708298" cy="0"/>
              </a:xfrm>
              <a:prstGeom prst="line">
                <a:avLst/>
              </a:prstGeom>
              <a:ln w="2857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Conector reto 212">
                <a:extLst>
                  <a:ext uri="{FF2B5EF4-FFF2-40B4-BE49-F238E27FC236}">
                    <a16:creationId xmlns:a16="http://schemas.microsoft.com/office/drawing/2014/main" id="{CBEBE720-7DC9-77B6-7794-F2ACE49F4AAB}"/>
                  </a:ext>
                </a:extLst>
              </p:cNvPr>
              <p:cNvCxnSpPr/>
              <p:nvPr/>
            </p:nvCxnSpPr>
            <p:spPr>
              <a:xfrm>
                <a:off x="3257106" y="6323962"/>
                <a:ext cx="1708298" cy="0"/>
              </a:xfrm>
              <a:prstGeom prst="line">
                <a:avLst/>
              </a:prstGeom>
              <a:ln w="2857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Conector reto 213">
                <a:extLst>
                  <a:ext uri="{FF2B5EF4-FFF2-40B4-BE49-F238E27FC236}">
                    <a16:creationId xmlns:a16="http://schemas.microsoft.com/office/drawing/2014/main" id="{1080CFAD-66A1-2A61-DD61-EE7FCB129103}"/>
                  </a:ext>
                </a:extLst>
              </p:cNvPr>
              <p:cNvCxnSpPr/>
              <p:nvPr/>
            </p:nvCxnSpPr>
            <p:spPr>
              <a:xfrm>
                <a:off x="3257106" y="6462185"/>
                <a:ext cx="1708298" cy="0"/>
              </a:xfrm>
              <a:prstGeom prst="line">
                <a:avLst/>
              </a:prstGeom>
              <a:ln w="2857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Conector reto 214">
                <a:extLst>
                  <a:ext uri="{FF2B5EF4-FFF2-40B4-BE49-F238E27FC236}">
                    <a16:creationId xmlns:a16="http://schemas.microsoft.com/office/drawing/2014/main" id="{28661F39-501E-3775-1861-A5723419EADE}"/>
                  </a:ext>
                </a:extLst>
              </p:cNvPr>
              <p:cNvCxnSpPr/>
              <p:nvPr/>
            </p:nvCxnSpPr>
            <p:spPr>
              <a:xfrm>
                <a:off x="3257106" y="6584460"/>
                <a:ext cx="1708298" cy="0"/>
              </a:xfrm>
              <a:prstGeom prst="line">
                <a:avLst/>
              </a:prstGeom>
              <a:ln w="2857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Conector reto 215">
                <a:extLst>
                  <a:ext uri="{FF2B5EF4-FFF2-40B4-BE49-F238E27FC236}">
                    <a16:creationId xmlns:a16="http://schemas.microsoft.com/office/drawing/2014/main" id="{4C0BE002-B834-DF1C-4A16-A9B2C7BD1F8E}"/>
                  </a:ext>
                </a:extLst>
              </p:cNvPr>
              <p:cNvCxnSpPr/>
              <p:nvPr/>
            </p:nvCxnSpPr>
            <p:spPr>
              <a:xfrm>
                <a:off x="3257106" y="6703190"/>
                <a:ext cx="1708298" cy="0"/>
              </a:xfrm>
              <a:prstGeom prst="line">
                <a:avLst/>
              </a:prstGeom>
              <a:ln w="2857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Conector reto 216">
                <a:extLst>
                  <a:ext uri="{FF2B5EF4-FFF2-40B4-BE49-F238E27FC236}">
                    <a16:creationId xmlns:a16="http://schemas.microsoft.com/office/drawing/2014/main" id="{06153CC7-6062-061A-5288-D2C66A4FF7B1}"/>
                  </a:ext>
                </a:extLst>
              </p:cNvPr>
              <p:cNvCxnSpPr/>
              <p:nvPr/>
            </p:nvCxnSpPr>
            <p:spPr>
              <a:xfrm>
                <a:off x="3257106" y="6841413"/>
                <a:ext cx="1708298" cy="0"/>
              </a:xfrm>
              <a:prstGeom prst="line">
                <a:avLst/>
              </a:prstGeom>
              <a:ln w="2857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Conector reto 217">
                <a:extLst>
                  <a:ext uri="{FF2B5EF4-FFF2-40B4-BE49-F238E27FC236}">
                    <a16:creationId xmlns:a16="http://schemas.microsoft.com/office/drawing/2014/main" id="{E2409FC1-A6D3-54D7-804A-52C7525E0E54}"/>
                  </a:ext>
                </a:extLst>
              </p:cNvPr>
              <p:cNvCxnSpPr/>
              <p:nvPr/>
            </p:nvCxnSpPr>
            <p:spPr>
              <a:xfrm>
                <a:off x="3257106" y="6963688"/>
                <a:ext cx="1708298" cy="0"/>
              </a:xfrm>
              <a:prstGeom prst="line">
                <a:avLst/>
              </a:prstGeom>
              <a:ln w="2857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6" name="Agrupar 175">
              <a:extLst>
                <a:ext uri="{FF2B5EF4-FFF2-40B4-BE49-F238E27FC236}">
                  <a16:creationId xmlns:a16="http://schemas.microsoft.com/office/drawing/2014/main" id="{17BD6CB3-23BB-2793-DC3C-6C7E25E3ABCD}"/>
                </a:ext>
              </a:extLst>
            </p:cNvPr>
            <p:cNvGrpSpPr/>
            <p:nvPr/>
          </p:nvGrpSpPr>
          <p:grpSpPr>
            <a:xfrm>
              <a:off x="793901" y="2293407"/>
              <a:ext cx="1956390" cy="1613738"/>
              <a:chOff x="3108251" y="5706141"/>
              <a:chExt cx="1956390" cy="1613738"/>
            </a:xfrm>
          </p:grpSpPr>
          <p:sp>
            <p:nvSpPr>
              <p:cNvPr id="199" name="Retângulo 198">
                <a:extLst>
                  <a:ext uri="{FF2B5EF4-FFF2-40B4-BE49-F238E27FC236}">
                    <a16:creationId xmlns:a16="http://schemas.microsoft.com/office/drawing/2014/main" id="{413B29E2-4410-B36F-1723-44F4A2AFDFDE}"/>
                  </a:ext>
                </a:extLst>
              </p:cNvPr>
              <p:cNvSpPr/>
              <p:nvPr/>
            </p:nvSpPr>
            <p:spPr>
              <a:xfrm>
                <a:off x="3108251" y="5706141"/>
                <a:ext cx="1956390" cy="161373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144000" rtlCol="0" anchor="t"/>
              <a:lstStyle/>
              <a:p>
                <a:pPr algn="ctr"/>
                <a:endParaRPr lang="pt-BR" dirty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algn="ctr"/>
                <a:endParaRPr lang="pt-BR" dirty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algn="ctr"/>
                <a:endParaRPr lang="pt-BR" dirty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algn="ctr"/>
                <a:endParaRPr lang="pt-BR" dirty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  <p:cxnSp>
            <p:nvCxnSpPr>
              <p:cNvPr id="200" name="Conector reto 199">
                <a:extLst>
                  <a:ext uri="{FF2B5EF4-FFF2-40B4-BE49-F238E27FC236}">
                    <a16:creationId xmlns:a16="http://schemas.microsoft.com/office/drawing/2014/main" id="{69CA91CB-2DCF-A3A0-ECE5-2D3EDF857F4F}"/>
                  </a:ext>
                </a:extLst>
              </p:cNvPr>
              <p:cNvCxnSpPr/>
              <p:nvPr/>
            </p:nvCxnSpPr>
            <p:spPr>
              <a:xfrm>
                <a:off x="3257106" y="5930557"/>
                <a:ext cx="1708298" cy="0"/>
              </a:xfrm>
              <a:prstGeom prst="line">
                <a:avLst/>
              </a:prstGeom>
              <a:ln w="2857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Conector reto 200">
                <a:extLst>
                  <a:ext uri="{FF2B5EF4-FFF2-40B4-BE49-F238E27FC236}">
                    <a16:creationId xmlns:a16="http://schemas.microsoft.com/office/drawing/2014/main" id="{A51DFEC6-DB6E-BE9C-4737-F911BE4E3D82}"/>
                  </a:ext>
                </a:extLst>
              </p:cNvPr>
              <p:cNvCxnSpPr/>
              <p:nvPr/>
            </p:nvCxnSpPr>
            <p:spPr>
              <a:xfrm>
                <a:off x="3257106" y="6068780"/>
                <a:ext cx="1708298" cy="0"/>
              </a:xfrm>
              <a:prstGeom prst="line">
                <a:avLst/>
              </a:prstGeom>
              <a:ln w="2857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Conector reto 201">
                <a:extLst>
                  <a:ext uri="{FF2B5EF4-FFF2-40B4-BE49-F238E27FC236}">
                    <a16:creationId xmlns:a16="http://schemas.microsoft.com/office/drawing/2014/main" id="{2BC40E95-DB0B-09D6-F5BD-88C726E2759B}"/>
                  </a:ext>
                </a:extLst>
              </p:cNvPr>
              <p:cNvCxnSpPr/>
              <p:nvPr/>
            </p:nvCxnSpPr>
            <p:spPr>
              <a:xfrm>
                <a:off x="3257106" y="6191055"/>
                <a:ext cx="1708298" cy="0"/>
              </a:xfrm>
              <a:prstGeom prst="line">
                <a:avLst/>
              </a:prstGeom>
              <a:ln w="2857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Conector reto 202">
                <a:extLst>
                  <a:ext uri="{FF2B5EF4-FFF2-40B4-BE49-F238E27FC236}">
                    <a16:creationId xmlns:a16="http://schemas.microsoft.com/office/drawing/2014/main" id="{DC95E33C-3B29-6795-9D76-479D1E73C026}"/>
                  </a:ext>
                </a:extLst>
              </p:cNvPr>
              <p:cNvCxnSpPr/>
              <p:nvPr/>
            </p:nvCxnSpPr>
            <p:spPr>
              <a:xfrm>
                <a:off x="3257106" y="6323962"/>
                <a:ext cx="1708298" cy="0"/>
              </a:xfrm>
              <a:prstGeom prst="line">
                <a:avLst/>
              </a:prstGeom>
              <a:ln w="2857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Conector reto 203">
                <a:extLst>
                  <a:ext uri="{FF2B5EF4-FFF2-40B4-BE49-F238E27FC236}">
                    <a16:creationId xmlns:a16="http://schemas.microsoft.com/office/drawing/2014/main" id="{6E579704-4617-B73E-E1D3-64DC24983A40}"/>
                  </a:ext>
                </a:extLst>
              </p:cNvPr>
              <p:cNvCxnSpPr/>
              <p:nvPr/>
            </p:nvCxnSpPr>
            <p:spPr>
              <a:xfrm>
                <a:off x="3257106" y="6462185"/>
                <a:ext cx="1708298" cy="0"/>
              </a:xfrm>
              <a:prstGeom prst="line">
                <a:avLst/>
              </a:prstGeom>
              <a:ln w="2857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Conector reto 204">
                <a:extLst>
                  <a:ext uri="{FF2B5EF4-FFF2-40B4-BE49-F238E27FC236}">
                    <a16:creationId xmlns:a16="http://schemas.microsoft.com/office/drawing/2014/main" id="{AD16C608-94CB-0DD1-3F25-5ECE9B32A519}"/>
                  </a:ext>
                </a:extLst>
              </p:cNvPr>
              <p:cNvCxnSpPr/>
              <p:nvPr/>
            </p:nvCxnSpPr>
            <p:spPr>
              <a:xfrm>
                <a:off x="3257106" y="6584460"/>
                <a:ext cx="1708298" cy="0"/>
              </a:xfrm>
              <a:prstGeom prst="line">
                <a:avLst/>
              </a:prstGeom>
              <a:ln w="2857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Conector reto 205">
                <a:extLst>
                  <a:ext uri="{FF2B5EF4-FFF2-40B4-BE49-F238E27FC236}">
                    <a16:creationId xmlns:a16="http://schemas.microsoft.com/office/drawing/2014/main" id="{ED845657-782F-2EF5-16B9-03C095490A6F}"/>
                  </a:ext>
                </a:extLst>
              </p:cNvPr>
              <p:cNvCxnSpPr/>
              <p:nvPr/>
            </p:nvCxnSpPr>
            <p:spPr>
              <a:xfrm>
                <a:off x="3257106" y="6703190"/>
                <a:ext cx="1708298" cy="0"/>
              </a:xfrm>
              <a:prstGeom prst="line">
                <a:avLst/>
              </a:prstGeom>
              <a:ln w="2857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Conector reto 206">
                <a:extLst>
                  <a:ext uri="{FF2B5EF4-FFF2-40B4-BE49-F238E27FC236}">
                    <a16:creationId xmlns:a16="http://schemas.microsoft.com/office/drawing/2014/main" id="{4E0D8513-A3FE-9087-38B3-D685A813C93D}"/>
                  </a:ext>
                </a:extLst>
              </p:cNvPr>
              <p:cNvCxnSpPr/>
              <p:nvPr/>
            </p:nvCxnSpPr>
            <p:spPr>
              <a:xfrm>
                <a:off x="3257106" y="6841413"/>
                <a:ext cx="1708298" cy="0"/>
              </a:xfrm>
              <a:prstGeom prst="line">
                <a:avLst/>
              </a:prstGeom>
              <a:ln w="2857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Conector reto 207">
                <a:extLst>
                  <a:ext uri="{FF2B5EF4-FFF2-40B4-BE49-F238E27FC236}">
                    <a16:creationId xmlns:a16="http://schemas.microsoft.com/office/drawing/2014/main" id="{D2F9925A-389B-D5E6-D04F-A9F38082A4AA}"/>
                  </a:ext>
                </a:extLst>
              </p:cNvPr>
              <p:cNvCxnSpPr/>
              <p:nvPr/>
            </p:nvCxnSpPr>
            <p:spPr>
              <a:xfrm>
                <a:off x="3257106" y="6963688"/>
                <a:ext cx="1708298" cy="0"/>
              </a:xfrm>
              <a:prstGeom prst="line">
                <a:avLst/>
              </a:prstGeom>
              <a:ln w="2857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7" name="Agrupar 176">
              <a:extLst>
                <a:ext uri="{FF2B5EF4-FFF2-40B4-BE49-F238E27FC236}">
                  <a16:creationId xmlns:a16="http://schemas.microsoft.com/office/drawing/2014/main" id="{D3F13E33-4491-E446-8B3E-1AB20F768080}"/>
                </a:ext>
              </a:extLst>
            </p:cNvPr>
            <p:cNvGrpSpPr/>
            <p:nvPr/>
          </p:nvGrpSpPr>
          <p:grpSpPr>
            <a:xfrm>
              <a:off x="659220" y="2425994"/>
              <a:ext cx="1956390" cy="1613738"/>
              <a:chOff x="3108251" y="5706141"/>
              <a:chExt cx="1956390" cy="1613738"/>
            </a:xfrm>
          </p:grpSpPr>
          <p:sp>
            <p:nvSpPr>
              <p:cNvPr id="189" name="Retângulo 188">
                <a:extLst>
                  <a:ext uri="{FF2B5EF4-FFF2-40B4-BE49-F238E27FC236}">
                    <a16:creationId xmlns:a16="http://schemas.microsoft.com/office/drawing/2014/main" id="{8C6160C3-F23C-302E-0D0F-67513179DB9C}"/>
                  </a:ext>
                </a:extLst>
              </p:cNvPr>
              <p:cNvSpPr/>
              <p:nvPr/>
            </p:nvSpPr>
            <p:spPr>
              <a:xfrm>
                <a:off x="3108251" y="5706141"/>
                <a:ext cx="1956390" cy="161373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144000" rtlCol="0" anchor="t"/>
              <a:lstStyle/>
              <a:p>
                <a:pPr algn="ctr"/>
                <a:endParaRPr lang="pt-BR" dirty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algn="ctr"/>
                <a:endParaRPr lang="pt-BR" dirty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algn="ctr"/>
                <a:endParaRPr lang="pt-BR" dirty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algn="ctr"/>
                <a:endParaRPr lang="pt-BR" dirty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  <p:cxnSp>
            <p:nvCxnSpPr>
              <p:cNvPr id="190" name="Conector reto 189">
                <a:extLst>
                  <a:ext uri="{FF2B5EF4-FFF2-40B4-BE49-F238E27FC236}">
                    <a16:creationId xmlns:a16="http://schemas.microsoft.com/office/drawing/2014/main" id="{15FCB973-1F82-DF03-E09F-9D2AF4DDEB67}"/>
                  </a:ext>
                </a:extLst>
              </p:cNvPr>
              <p:cNvCxnSpPr/>
              <p:nvPr/>
            </p:nvCxnSpPr>
            <p:spPr>
              <a:xfrm>
                <a:off x="3257106" y="5930557"/>
                <a:ext cx="1708298" cy="0"/>
              </a:xfrm>
              <a:prstGeom prst="line">
                <a:avLst/>
              </a:prstGeom>
              <a:ln w="2857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Conector reto 190">
                <a:extLst>
                  <a:ext uri="{FF2B5EF4-FFF2-40B4-BE49-F238E27FC236}">
                    <a16:creationId xmlns:a16="http://schemas.microsoft.com/office/drawing/2014/main" id="{15615657-5AC1-9115-8D72-08E46FE33CCE}"/>
                  </a:ext>
                </a:extLst>
              </p:cNvPr>
              <p:cNvCxnSpPr/>
              <p:nvPr/>
            </p:nvCxnSpPr>
            <p:spPr>
              <a:xfrm>
                <a:off x="3257106" y="6068780"/>
                <a:ext cx="1708298" cy="0"/>
              </a:xfrm>
              <a:prstGeom prst="line">
                <a:avLst/>
              </a:prstGeom>
              <a:ln w="2857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Conector reto 191">
                <a:extLst>
                  <a:ext uri="{FF2B5EF4-FFF2-40B4-BE49-F238E27FC236}">
                    <a16:creationId xmlns:a16="http://schemas.microsoft.com/office/drawing/2014/main" id="{BCCC1ABF-8084-2F4F-61E4-62EEFBBD6096}"/>
                  </a:ext>
                </a:extLst>
              </p:cNvPr>
              <p:cNvCxnSpPr/>
              <p:nvPr/>
            </p:nvCxnSpPr>
            <p:spPr>
              <a:xfrm>
                <a:off x="3257106" y="6191055"/>
                <a:ext cx="1708298" cy="0"/>
              </a:xfrm>
              <a:prstGeom prst="line">
                <a:avLst/>
              </a:prstGeom>
              <a:ln w="2857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Conector reto 192">
                <a:extLst>
                  <a:ext uri="{FF2B5EF4-FFF2-40B4-BE49-F238E27FC236}">
                    <a16:creationId xmlns:a16="http://schemas.microsoft.com/office/drawing/2014/main" id="{03668253-D861-181D-150E-ECC117C516CD}"/>
                  </a:ext>
                </a:extLst>
              </p:cNvPr>
              <p:cNvCxnSpPr/>
              <p:nvPr/>
            </p:nvCxnSpPr>
            <p:spPr>
              <a:xfrm>
                <a:off x="3257106" y="6323962"/>
                <a:ext cx="1708298" cy="0"/>
              </a:xfrm>
              <a:prstGeom prst="line">
                <a:avLst/>
              </a:prstGeom>
              <a:ln w="2857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Conector reto 193">
                <a:extLst>
                  <a:ext uri="{FF2B5EF4-FFF2-40B4-BE49-F238E27FC236}">
                    <a16:creationId xmlns:a16="http://schemas.microsoft.com/office/drawing/2014/main" id="{E145E6EE-EE4D-F3C7-5F3C-AEB7BD263763}"/>
                  </a:ext>
                </a:extLst>
              </p:cNvPr>
              <p:cNvCxnSpPr/>
              <p:nvPr/>
            </p:nvCxnSpPr>
            <p:spPr>
              <a:xfrm>
                <a:off x="3257106" y="6462185"/>
                <a:ext cx="1708298" cy="0"/>
              </a:xfrm>
              <a:prstGeom prst="line">
                <a:avLst/>
              </a:prstGeom>
              <a:ln w="2857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Conector reto 194">
                <a:extLst>
                  <a:ext uri="{FF2B5EF4-FFF2-40B4-BE49-F238E27FC236}">
                    <a16:creationId xmlns:a16="http://schemas.microsoft.com/office/drawing/2014/main" id="{18951C4C-FA71-1BA7-75A2-559B06000C10}"/>
                  </a:ext>
                </a:extLst>
              </p:cNvPr>
              <p:cNvCxnSpPr/>
              <p:nvPr/>
            </p:nvCxnSpPr>
            <p:spPr>
              <a:xfrm>
                <a:off x="3257106" y="6584460"/>
                <a:ext cx="1708298" cy="0"/>
              </a:xfrm>
              <a:prstGeom prst="line">
                <a:avLst/>
              </a:prstGeom>
              <a:ln w="2857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Conector reto 195">
                <a:extLst>
                  <a:ext uri="{FF2B5EF4-FFF2-40B4-BE49-F238E27FC236}">
                    <a16:creationId xmlns:a16="http://schemas.microsoft.com/office/drawing/2014/main" id="{5799EB02-CD84-F325-D344-75998BB493CC}"/>
                  </a:ext>
                </a:extLst>
              </p:cNvPr>
              <p:cNvCxnSpPr/>
              <p:nvPr/>
            </p:nvCxnSpPr>
            <p:spPr>
              <a:xfrm>
                <a:off x="3257106" y="6703190"/>
                <a:ext cx="1708298" cy="0"/>
              </a:xfrm>
              <a:prstGeom prst="line">
                <a:avLst/>
              </a:prstGeom>
              <a:ln w="2857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Conector reto 196">
                <a:extLst>
                  <a:ext uri="{FF2B5EF4-FFF2-40B4-BE49-F238E27FC236}">
                    <a16:creationId xmlns:a16="http://schemas.microsoft.com/office/drawing/2014/main" id="{9734E85A-AEE5-7549-DAAF-2FCA55876CC8}"/>
                  </a:ext>
                </a:extLst>
              </p:cNvPr>
              <p:cNvCxnSpPr/>
              <p:nvPr/>
            </p:nvCxnSpPr>
            <p:spPr>
              <a:xfrm>
                <a:off x="3257106" y="6841413"/>
                <a:ext cx="1708298" cy="0"/>
              </a:xfrm>
              <a:prstGeom prst="line">
                <a:avLst/>
              </a:prstGeom>
              <a:ln w="2857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Conector reto 197">
                <a:extLst>
                  <a:ext uri="{FF2B5EF4-FFF2-40B4-BE49-F238E27FC236}">
                    <a16:creationId xmlns:a16="http://schemas.microsoft.com/office/drawing/2014/main" id="{8A3DA3D5-FFDC-1D6D-042F-30AE1ECC44D8}"/>
                  </a:ext>
                </a:extLst>
              </p:cNvPr>
              <p:cNvCxnSpPr/>
              <p:nvPr/>
            </p:nvCxnSpPr>
            <p:spPr>
              <a:xfrm>
                <a:off x="3257106" y="6963688"/>
                <a:ext cx="1708298" cy="0"/>
              </a:xfrm>
              <a:prstGeom prst="line">
                <a:avLst/>
              </a:prstGeom>
              <a:ln w="2857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8" name="Agrupar 177">
              <a:extLst>
                <a:ext uri="{FF2B5EF4-FFF2-40B4-BE49-F238E27FC236}">
                  <a16:creationId xmlns:a16="http://schemas.microsoft.com/office/drawing/2014/main" id="{C3CB1A2C-2CB0-26FE-121D-18035F9F5C95}"/>
                </a:ext>
              </a:extLst>
            </p:cNvPr>
            <p:cNvGrpSpPr/>
            <p:nvPr/>
          </p:nvGrpSpPr>
          <p:grpSpPr>
            <a:xfrm>
              <a:off x="524540" y="2535865"/>
              <a:ext cx="1956390" cy="1965251"/>
              <a:chOff x="524540" y="2592572"/>
              <a:chExt cx="1956390" cy="1965251"/>
            </a:xfrm>
          </p:grpSpPr>
          <p:sp>
            <p:nvSpPr>
              <p:cNvPr id="179" name="Retângulo 178">
                <a:extLst>
                  <a:ext uri="{FF2B5EF4-FFF2-40B4-BE49-F238E27FC236}">
                    <a16:creationId xmlns:a16="http://schemas.microsoft.com/office/drawing/2014/main" id="{414EE783-DC11-CF82-1514-0A03E766AC01}"/>
                  </a:ext>
                </a:extLst>
              </p:cNvPr>
              <p:cNvSpPr/>
              <p:nvPr/>
            </p:nvSpPr>
            <p:spPr>
              <a:xfrm>
                <a:off x="524540" y="2592572"/>
                <a:ext cx="1956390" cy="196525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144000" rtlCol="0" anchor="t"/>
              <a:lstStyle/>
              <a:p>
                <a:pPr algn="ctr"/>
                <a:r>
                  <a:rPr lang="pt-BR" dirty="0">
                    <a:solidFill>
                      <a:schemeClr val="tx1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Artigo</a:t>
                </a:r>
              </a:p>
              <a:p>
                <a:pPr algn="ctr"/>
                <a:endParaRPr lang="pt-BR" dirty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algn="ctr"/>
                <a:endParaRPr lang="pt-BR" dirty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algn="ctr"/>
                <a:endParaRPr lang="pt-BR" dirty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algn="ctr"/>
                <a:endParaRPr lang="pt-BR" dirty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  <p:cxnSp>
            <p:nvCxnSpPr>
              <p:cNvPr id="180" name="Conector reto 179">
                <a:extLst>
                  <a:ext uri="{FF2B5EF4-FFF2-40B4-BE49-F238E27FC236}">
                    <a16:creationId xmlns:a16="http://schemas.microsoft.com/office/drawing/2014/main" id="{DE64183B-BC7E-E611-683B-4DD8CFE580AD}"/>
                  </a:ext>
                </a:extLst>
              </p:cNvPr>
              <p:cNvCxnSpPr/>
              <p:nvPr/>
            </p:nvCxnSpPr>
            <p:spPr>
              <a:xfrm>
                <a:off x="673395" y="3168502"/>
                <a:ext cx="1708298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Conector reto 180">
                <a:extLst>
                  <a:ext uri="{FF2B5EF4-FFF2-40B4-BE49-F238E27FC236}">
                    <a16:creationId xmlns:a16="http://schemas.microsoft.com/office/drawing/2014/main" id="{99A6D1D2-F4C8-9207-64A4-2C9F31D61517}"/>
                  </a:ext>
                </a:extLst>
              </p:cNvPr>
              <p:cNvCxnSpPr/>
              <p:nvPr/>
            </p:nvCxnSpPr>
            <p:spPr>
              <a:xfrm>
                <a:off x="673395" y="3306725"/>
                <a:ext cx="1708298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Conector reto 181">
                <a:extLst>
                  <a:ext uri="{FF2B5EF4-FFF2-40B4-BE49-F238E27FC236}">
                    <a16:creationId xmlns:a16="http://schemas.microsoft.com/office/drawing/2014/main" id="{07085C56-CEB1-7231-68DC-5B5332F9F0FD}"/>
                  </a:ext>
                </a:extLst>
              </p:cNvPr>
              <p:cNvCxnSpPr/>
              <p:nvPr/>
            </p:nvCxnSpPr>
            <p:spPr>
              <a:xfrm>
                <a:off x="673395" y="3429000"/>
                <a:ext cx="1708298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Conector reto 182">
                <a:extLst>
                  <a:ext uri="{FF2B5EF4-FFF2-40B4-BE49-F238E27FC236}">
                    <a16:creationId xmlns:a16="http://schemas.microsoft.com/office/drawing/2014/main" id="{9A51677C-F9A9-4AC5-E208-346DE7ADA197}"/>
                  </a:ext>
                </a:extLst>
              </p:cNvPr>
              <p:cNvCxnSpPr/>
              <p:nvPr/>
            </p:nvCxnSpPr>
            <p:spPr>
              <a:xfrm>
                <a:off x="673395" y="3561907"/>
                <a:ext cx="1708298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Conector reto 183">
                <a:extLst>
                  <a:ext uri="{FF2B5EF4-FFF2-40B4-BE49-F238E27FC236}">
                    <a16:creationId xmlns:a16="http://schemas.microsoft.com/office/drawing/2014/main" id="{95DE5B4E-B7D2-6CC8-6A96-48C0AE477AAF}"/>
                  </a:ext>
                </a:extLst>
              </p:cNvPr>
              <p:cNvCxnSpPr/>
              <p:nvPr/>
            </p:nvCxnSpPr>
            <p:spPr>
              <a:xfrm>
                <a:off x="673395" y="3700130"/>
                <a:ext cx="1708298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Conector reto 184">
                <a:extLst>
                  <a:ext uri="{FF2B5EF4-FFF2-40B4-BE49-F238E27FC236}">
                    <a16:creationId xmlns:a16="http://schemas.microsoft.com/office/drawing/2014/main" id="{684FFDEB-F860-8651-A7D0-7DC65F5C7642}"/>
                  </a:ext>
                </a:extLst>
              </p:cNvPr>
              <p:cNvCxnSpPr/>
              <p:nvPr/>
            </p:nvCxnSpPr>
            <p:spPr>
              <a:xfrm>
                <a:off x="673395" y="3822405"/>
                <a:ext cx="1708298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Conector reto 185">
                <a:extLst>
                  <a:ext uri="{FF2B5EF4-FFF2-40B4-BE49-F238E27FC236}">
                    <a16:creationId xmlns:a16="http://schemas.microsoft.com/office/drawing/2014/main" id="{7423E26A-5298-ED7E-4CA3-556E1BAD9371}"/>
                  </a:ext>
                </a:extLst>
              </p:cNvPr>
              <p:cNvCxnSpPr/>
              <p:nvPr/>
            </p:nvCxnSpPr>
            <p:spPr>
              <a:xfrm>
                <a:off x="673395" y="3941135"/>
                <a:ext cx="1708298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Conector reto 186">
                <a:extLst>
                  <a:ext uri="{FF2B5EF4-FFF2-40B4-BE49-F238E27FC236}">
                    <a16:creationId xmlns:a16="http://schemas.microsoft.com/office/drawing/2014/main" id="{48E2C3EA-A4B5-67FD-5E31-EFA5E27DF37A}"/>
                  </a:ext>
                </a:extLst>
              </p:cNvPr>
              <p:cNvCxnSpPr/>
              <p:nvPr/>
            </p:nvCxnSpPr>
            <p:spPr>
              <a:xfrm>
                <a:off x="673395" y="4079358"/>
                <a:ext cx="1708298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Conector reto 187">
                <a:extLst>
                  <a:ext uri="{FF2B5EF4-FFF2-40B4-BE49-F238E27FC236}">
                    <a16:creationId xmlns:a16="http://schemas.microsoft.com/office/drawing/2014/main" id="{F061CA6A-CFAE-850D-8EED-7B098E777DB8}"/>
                  </a:ext>
                </a:extLst>
              </p:cNvPr>
              <p:cNvCxnSpPr/>
              <p:nvPr/>
            </p:nvCxnSpPr>
            <p:spPr>
              <a:xfrm>
                <a:off x="673395" y="4201633"/>
                <a:ext cx="1708298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29" name="Agrupar 228">
            <a:extLst>
              <a:ext uri="{FF2B5EF4-FFF2-40B4-BE49-F238E27FC236}">
                <a16:creationId xmlns:a16="http://schemas.microsoft.com/office/drawing/2014/main" id="{E1AA7F0C-20EE-3CAE-0CF5-7D23E0F4B622}"/>
              </a:ext>
            </a:extLst>
          </p:cNvPr>
          <p:cNvGrpSpPr/>
          <p:nvPr/>
        </p:nvGrpSpPr>
        <p:grpSpPr>
          <a:xfrm>
            <a:off x="6403161" y="3525566"/>
            <a:ext cx="2466757" cy="2462573"/>
            <a:chOff x="524540" y="2038543"/>
            <a:chExt cx="2466757" cy="2462573"/>
          </a:xfrm>
        </p:grpSpPr>
        <p:grpSp>
          <p:nvGrpSpPr>
            <p:cNvPr id="230" name="Agrupar 229">
              <a:extLst>
                <a:ext uri="{FF2B5EF4-FFF2-40B4-BE49-F238E27FC236}">
                  <a16:creationId xmlns:a16="http://schemas.microsoft.com/office/drawing/2014/main" id="{C04FC66B-C2BF-1CA7-FA2F-899292A5E8AE}"/>
                </a:ext>
              </a:extLst>
            </p:cNvPr>
            <p:cNvGrpSpPr/>
            <p:nvPr/>
          </p:nvGrpSpPr>
          <p:grpSpPr>
            <a:xfrm>
              <a:off x="1034907" y="2038543"/>
              <a:ext cx="1956390" cy="1613738"/>
              <a:chOff x="3108251" y="5706141"/>
              <a:chExt cx="1956390" cy="1613738"/>
            </a:xfrm>
          </p:grpSpPr>
          <p:sp>
            <p:nvSpPr>
              <p:cNvPr id="275" name="Retângulo 274">
                <a:extLst>
                  <a:ext uri="{FF2B5EF4-FFF2-40B4-BE49-F238E27FC236}">
                    <a16:creationId xmlns:a16="http://schemas.microsoft.com/office/drawing/2014/main" id="{22F5E7E6-C0E9-4C08-C82A-578489F77316}"/>
                  </a:ext>
                </a:extLst>
              </p:cNvPr>
              <p:cNvSpPr/>
              <p:nvPr/>
            </p:nvSpPr>
            <p:spPr>
              <a:xfrm>
                <a:off x="3108251" y="5706141"/>
                <a:ext cx="1956390" cy="161373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144000" rtlCol="0" anchor="t"/>
              <a:lstStyle/>
              <a:p>
                <a:pPr algn="ctr"/>
                <a:endParaRPr lang="pt-BR" dirty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algn="ctr"/>
                <a:endParaRPr lang="pt-BR" dirty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algn="ctr"/>
                <a:endParaRPr lang="pt-BR" dirty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algn="ctr"/>
                <a:endParaRPr lang="pt-BR" dirty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  <p:cxnSp>
            <p:nvCxnSpPr>
              <p:cNvPr id="276" name="Conector reto 275">
                <a:extLst>
                  <a:ext uri="{FF2B5EF4-FFF2-40B4-BE49-F238E27FC236}">
                    <a16:creationId xmlns:a16="http://schemas.microsoft.com/office/drawing/2014/main" id="{674216A2-A7D3-BF9D-DE2C-182928FD1A59}"/>
                  </a:ext>
                </a:extLst>
              </p:cNvPr>
              <p:cNvCxnSpPr/>
              <p:nvPr/>
            </p:nvCxnSpPr>
            <p:spPr>
              <a:xfrm>
                <a:off x="3257106" y="5930557"/>
                <a:ext cx="1708298" cy="0"/>
              </a:xfrm>
              <a:prstGeom prst="line">
                <a:avLst/>
              </a:prstGeom>
              <a:ln w="2857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Conector reto 276">
                <a:extLst>
                  <a:ext uri="{FF2B5EF4-FFF2-40B4-BE49-F238E27FC236}">
                    <a16:creationId xmlns:a16="http://schemas.microsoft.com/office/drawing/2014/main" id="{2D436CBF-3197-87C7-439B-28A9BACAB809}"/>
                  </a:ext>
                </a:extLst>
              </p:cNvPr>
              <p:cNvCxnSpPr/>
              <p:nvPr/>
            </p:nvCxnSpPr>
            <p:spPr>
              <a:xfrm>
                <a:off x="3257106" y="6068780"/>
                <a:ext cx="1708298" cy="0"/>
              </a:xfrm>
              <a:prstGeom prst="line">
                <a:avLst/>
              </a:prstGeom>
              <a:ln w="2857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Conector reto 277">
                <a:extLst>
                  <a:ext uri="{FF2B5EF4-FFF2-40B4-BE49-F238E27FC236}">
                    <a16:creationId xmlns:a16="http://schemas.microsoft.com/office/drawing/2014/main" id="{4B2B93C2-9948-0046-8ACB-91127CFD64FE}"/>
                  </a:ext>
                </a:extLst>
              </p:cNvPr>
              <p:cNvCxnSpPr/>
              <p:nvPr/>
            </p:nvCxnSpPr>
            <p:spPr>
              <a:xfrm>
                <a:off x="3257106" y="6191055"/>
                <a:ext cx="1708298" cy="0"/>
              </a:xfrm>
              <a:prstGeom prst="line">
                <a:avLst/>
              </a:prstGeom>
              <a:ln w="2857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Conector reto 278">
                <a:extLst>
                  <a:ext uri="{FF2B5EF4-FFF2-40B4-BE49-F238E27FC236}">
                    <a16:creationId xmlns:a16="http://schemas.microsoft.com/office/drawing/2014/main" id="{B8101DD8-7C80-D18B-4BCE-1AC145061EDF}"/>
                  </a:ext>
                </a:extLst>
              </p:cNvPr>
              <p:cNvCxnSpPr/>
              <p:nvPr/>
            </p:nvCxnSpPr>
            <p:spPr>
              <a:xfrm>
                <a:off x="3257106" y="6323962"/>
                <a:ext cx="1708298" cy="0"/>
              </a:xfrm>
              <a:prstGeom prst="line">
                <a:avLst/>
              </a:prstGeom>
              <a:ln w="2857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Conector reto 279">
                <a:extLst>
                  <a:ext uri="{FF2B5EF4-FFF2-40B4-BE49-F238E27FC236}">
                    <a16:creationId xmlns:a16="http://schemas.microsoft.com/office/drawing/2014/main" id="{284D107F-3CC3-9183-D9A1-10D365FE1FB7}"/>
                  </a:ext>
                </a:extLst>
              </p:cNvPr>
              <p:cNvCxnSpPr/>
              <p:nvPr/>
            </p:nvCxnSpPr>
            <p:spPr>
              <a:xfrm>
                <a:off x="3257106" y="6462185"/>
                <a:ext cx="1708298" cy="0"/>
              </a:xfrm>
              <a:prstGeom prst="line">
                <a:avLst/>
              </a:prstGeom>
              <a:ln w="2857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Conector reto 280">
                <a:extLst>
                  <a:ext uri="{FF2B5EF4-FFF2-40B4-BE49-F238E27FC236}">
                    <a16:creationId xmlns:a16="http://schemas.microsoft.com/office/drawing/2014/main" id="{9164E89C-9363-414E-25D2-513419ECAEE6}"/>
                  </a:ext>
                </a:extLst>
              </p:cNvPr>
              <p:cNvCxnSpPr/>
              <p:nvPr/>
            </p:nvCxnSpPr>
            <p:spPr>
              <a:xfrm>
                <a:off x="3257106" y="6584460"/>
                <a:ext cx="1708298" cy="0"/>
              </a:xfrm>
              <a:prstGeom prst="line">
                <a:avLst/>
              </a:prstGeom>
              <a:ln w="2857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Conector reto 281">
                <a:extLst>
                  <a:ext uri="{FF2B5EF4-FFF2-40B4-BE49-F238E27FC236}">
                    <a16:creationId xmlns:a16="http://schemas.microsoft.com/office/drawing/2014/main" id="{7F4673B6-0AD9-EC6F-9CFC-F0F0AB33B3D8}"/>
                  </a:ext>
                </a:extLst>
              </p:cNvPr>
              <p:cNvCxnSpPr/>
              <p:nvPr/>
            </p:nvCxnSpPr>
            <p:spPr>
              <a:xfrm>
                <a:off x="3257106" y="6703190"/>
                <a:ext cx="1708298" cy="0"/>
              </a:xfrm>
              <a:prstGeom prst="line">
                <a:avLst/>
              </a:prstGeom>
              <a:ln w="2857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3" name="Conector reto 282">
                <a:extLst>
                  <a:ext uri="{FF2B5EF4-FFF2-40B4-BE49-F238E27FC236}">
                    <a16:creationId xmlns:a16="http://schemas.microsoft.com/office/drawing/2014/main" id="{D885F794-CED9-EFB6-CDA2-E2801DF3305F}"/>
                  </a:ext>
                </a:extLst>
              </p:cNvPr>
              <p:cNvCxnSpPr/>
              <p:nvPr/>
            </p:nvCxnSpPr>
            <p:spPr>
              <a:xfrm>
                <a:off x="3257106" y="6841413"/>
                <a:ext cx="1708298" cy="0"/>
              </a:xfrm>
              <a:prstGeom prst="line">
                <a:avLst/>
              </a:prstGeom>
              <a:ln w="2857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Conector reto 283">
                <a:extLst>
                  <a:ext uri="{FF2B5EF4-FFF2-40B4-BE49-F238E27FC236}">
                    <a16:creationId xmlns:a16="http://schemas.microsoft.com/office/drawing/2014/main" id="{F8FAF5D4-4E09-37E8-4D5B-3F607F90C95B}"/>
                  </a:ext>
                </a:extLst>
              </p:cNvPr>
              <p:cNvCxnSpPr/>
              <p:nvPr/>
            </p:nvCxnSpPr>
            <p:spPr>
              <a:xfrm>
                <a:off x="3257106" y="6963688"/>
                <a:ext cx="1708298" cy="0"/>
              </a:xfrm>
              <a:prstGeom prst="line">
                <a:avLst/>
              </a:prstGeom>
              <a:ln w="2857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1" name="Agrupar 230">
              <a:extLst>
                <a:ext uri="{FF2B5EF4-FFF2-40B4-BE49-F238E27FC236}">
                  <a16:creationId xmlns:a16="http://schemas.microsoft.com/office/drawing/2014/main" id="{A1ADFB56-4606-B6F4-5183-463FD746484A}"/>
                </a:ext>
              </a:extLst>
            </p:cNvPr>
            <p:cNvGrpSpPr/>
            <p:nvPr/>
          </p:nvGrpSpPr>
          <p:grpSpPr>
            <a:xfrm>
              <a:off x="914404" y="2171483"/>
              <a:ext cx="1956390" cy="1613738"/>
              <a:chOff x="3108251" y="5706141"/>
              <a:chExt cx="1956390" cy="1613738"/>
            </a:xfrm>
          </p:grpSpPr>
          <p:sp>
            <p:nvSpPr>
              <p:cNvPr id="265" name="Retângulo 264">
                <a:extLst>
                  <a:ext uri="{FF2B5EF4-FFF2-40B4-BE49-F238E27FC236}">
                    <a16:creationId xmlns:a16="http://schemas.microsoft.com/office/drawing/2014/main" id="{DBA8B279-929E-A570-AF1F-0148FD9AE6DD}"/>
                  </a:ext>
                </a:extLst>
              </p:cNvPr>
              <p:cNvSpPr/>
              <p:nvPr/>
            </p:nvSpPr>
            <p:spPr>
              <a:xfrm>
                <a:off x="3108251" y="5706141"/>
                <a:ext cx="1956390" cy="161373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144000" rtlCol="0" anchor="t"/>
              <a:lstStyle/>
              <a:p>
                <a:pPr algn="ctr"/>
                <a:endParaRPr lang="pt-BR" dirty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algn="ctr"/>
                <a:endParaRPr lang="pt-BR" dirty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algn="ctr"/>
                <a:endParaRPr lang="pt-BR" dirty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algn="ctr"/>
                <a:endParaRPr lang="pt-BR" dirty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  <p:cxnSp>
            <p:nvCxnSpPr>
              <p:cNvPr id="266" name="Conector reto 265">
                <a:extLst>
                  <a:ext uri="{FF2B5EF4-FFF2-40B4-BE49-F238E27FC236}">
                    <a16:creationId xmlns:a16="http://schemas.microsoft.com/office/drawing/2014/main" id="{6B5474A2-61A8-E493-292E-F71981C8A6E9}"/>
                  </a:ext>
                </a:extLst>
              </p:cNvPr>
              <p:cNvCxnSpPr/>
              <p:nvPr/>
            </p:nvCxnSpPr>
            <p:spPr>
              <a:xfrm>
                <a:off x="3257106" y="5930557"/>
                <a:ext cx="1708298" cy="0"/>
              </a:xfrm>
              <a:prstGeom prst="line">
                <a:avLst/>
              </a:prstGeom>
              <a:ln w="2857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" name="Conector reto 266">
                <a:extLst>
                  <a:ext uri="{FF2B5EF4-FFF2-40B4-BE49-F238E27FC236}">
                    <a16:creationId xmlns:a16="http://schemas.microsoft.com/office/drawing/2014/main" id="{ED6BEFDB-5830-68C1-F123-4C7C791840F8}"/>
                  </a:ext>
                </a:extLst>
              </p:cNvPr>
              <p:cNvCxnSpPr/>
              <p:nvPr/>
            </p:nvCxnSpPr>
            <p:spPr>
              <a:xfrm>
                <a:off x="3257106" y="6068780"/>
                <a:ext cx="1708298" cy="0"/>
              </a:xfrm>
              <a:prstGeom prst="line">
                <a:avLst/>
              </a:prstGeom>
              <a:ln w="2857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Conector reto 267">
                <a:extLst>
                  <a:ext uri="{FF2B5EF4-FFF2-40B4-BE49-F238E27FC236}">
                    <a16:creationId xmlns:a16="http://schemas.microsoft.com/office/drawing/2014/main" id="{FB27E179-33A4-FB80-14C7-4D216F6A60FF}"/>
                  </a:ext>
                </a:extLst>
              </p:cNvPr>
              <p:cNvCxnSpPr/>
              <p:nvPr/>
            </p:nvCxnSpPr>
            <p:spPr>
              <a:xfrm>
                <a:off x="3257106" y="6191055"/>
                <a:ext cx="1708298" cy="0"/>
              </a:xfrm>
              <a:prstGeom prst="line">
                <a:avLst/>
              </a:prstGeom>
              <a:ln w="2857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Conector reto 268">
                <a:extLst>
                  <a:ext uri="{FF2B5EF4-FFF2-40B4-BE49-F238E27FC236}">
                    <a16:creationId xmlns:a16="http://schemas.microsoft.com/office/drawing/2014/main" id="{E264FAB3-2B93-8378-44B4-F03AA6975F60}"/>
                  </a:ext>
                </a:extLst>
              </p:cNvPr>
              <p:cNvCxnSpPr/>
              <p:nvPr/>
            </p:nvCxnSpPr>
            <p:spPr>
              <a:xfrm>
                <a:off x="3257106" y="6323962"/>
                <a:ext cx="1708298" cy="0"/>
              </a:xfrm>
              <a:prstGeom prst="line">
                <a:avLst/>
              </a:prstGeom>
              <a:ln w="2857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Conector reto 269">
                <a:extLst>
                  <a:ext uri="{FF2B5EF4-FFF2-40B4-BE49-F238E27FC236}">
                    <a16:creationId xmlns:a16="http://schemas.microsoft.com/office/drawing/2014/main" id="{DB0326A2-7FBE-4D68-9F5B-7C81CBEA3698}"/>
                  </a:ext>
                </a:extLst>
              </p:cNvPr>
              <p:cNvCxnSpPr/>
              <p:nvPr/>
            </p:nvCxnSpPr>
            <p:spPr>
              <a:xfrm>
                <a:off x="3257106" y="6462185"/>
                <a:ext cx="1708298" cy="0"/>
              </a:xfrm>
              <a:prstGeom prst="line">
                <a:avLst/>
              </a:prstGeom>
              <a:ln w="2857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Conector reto 270">
                <a:extLst>
                  <a:ext uri="{FF2B5EF4-FFF2-40B4-BE49-F238E27FC236}">
                    <a16:creationId xmlns:a16="http://schemas.microsoft.com/office/drawing/2014/main" id="{6A0CAECB-9990-C163-EE2A-88D1A38BE4A5}"/>
                  </a:ext>
                </a:extLst>
              </p:cNvPr>
              <p:cNvCxnSpPr/>
              <p:nvPr/>
            </p:nvCxnSpPr>
            <p:spPr>
              <a:xfrm>
                <a:off x="3257106" y="6584460"/>
                <a:ext cx="1708298" cy="0"/>
              </a:xfrm>
              <a:prstGeom prst="line">
                <a:avLst/>
              </a:prstGeom>
              <a:ln w="2857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Conector reto 271">
                <a:extLst>
                  <a:ext uri="{FF2B5EF4-FFF2-40B4-BE49-F238E27FC236}">
                    <a16:creationId xmlns:a16="http://schemas.microsoft.com/office/drawing/2014/main" id="{859CA1E4-F588-111D-E037-ED8DC087D213}"/>
                  </a:ext>
                </a:extLst>
              </p:cNvPr>
              <p:cNvCxnSpPr/>
              <p:nvPr/>
            </p:nvCxnSpPr>
            <p:spPr>
              <a:xfrm>
                <a:off x="3257106" y="6703190"/>
                <a:ext cx="1708298" cy="0"/>
              </a:xfrm>
              <a:prstGeom prst="line">
                <a:avLst/>
              </a:prstGeom>
              <a:ln w="2857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Conector reto 272">
                <a:extLst>
                  <a:ext uri="{FF2B5EF4-FFF2-40B4-BE49-F238E27FC236}">
                    <a16:creationId xmlns:a16="http://schemas.microsoft.com/office/drawing/2014/main" id="{BF393145-A421-351A-3F2D-871F2C80DADC}"/>
                  </a:ext>
                </a:extLst>
              </p:cNvPr>
              <p:cNvCxnSpPr/>
              <p:nvPr/>
            </p:nvCxnSpPr>
            <p:spPr>
              <a:xfrm>
                <a:off x="3257106" y="6841413"/>
                <a:ext cx="1708298" cy="0"/>
              </a:xfrm>
              <a:prstGeom prst="line">
                <a:avLst/>
              </a:prstGeom>
              <a:ln w="2857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Conector reto 273">
                <a:extLst>
                  <a:ext uri="{FF2B5EF4-FFF2-40B4-BE49-F238E27FC236}">
                    <a16:creationId xmlns:a16="http://schemas.microsoft.com/office/drawing/2014/main" id="{D27C2F66-E00E-B829-20F2-7944D8324D19}"/>
                  </a:ext>
                </a:extLst>
              </p:cNvPr>
              <p:cNvCxnSpPr/>
              <p:nvPr/>
            </p:nvCxnSpPr>
            <p:spPr>
              <a:xfrm>
                <a:off x="3257106" y="6963688"/>
                <a:ext cx="1708298" cy="0"/>
              </a:xfrm>
              <a:prstGeom prst="line">
                <a:avLst/>
              </a:prstGeom>
              <a:ln w="2857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2" name="Agrupar 231">
              <a:extLst>
                <a:ext uri="{FF2B5EF4-FFF2-40B4-BE49-F238E27FC236}">
                  <a16:creationId xmlns:a16="http://schemas.microsoft.com/office/drawing/2014/main" id="{1C25F099-A84C-D164-5ABC-789563A88BF7}"/>
                </a:ext>
              </a:extLst>
            </p:cNvPr>
            <p:cNvGrpSpPr/>
            <p:nvPr/>
          </p:nvGrpSpPr>
          <p:grpSpPr>
            <a:xfrm>
              <a:off x="793901" y="2293407"/>
              <a:ext cx="1956390" cy="1613738"/>
              <a:chOff x="3108251" y="5706141"/>
              <a:chExt cx="1956390" cy="1613738"/>
            </a:xfrm>
          </p:grpSpPr>
          <p:sp>
            <p:nvSpPr>
              <p:cNvPr id="255" name="Retângulo 254">
                <a:extLst>
                  <a:ext uri="{FF2B5EF4-FFF2-40B4-BE49-F238E27FC236}">
                    <a16:creationId xmlns:a16="http://schemas.microsoft.com/office/drawing/2014/main" id="{883E82C6-B87F-CAC4-7217-64E6CE3BD061}"/>
                  </a:ext>
                </a:extLst>
              </p:cNvPr>
              <p:cNvSpPr/>
              <p:nvPr/>
            </p:nvSpPr>
            <p:spPr>
              <a:xfrm>
                <a:off x="3108251" y="5706141"/>
                <a:ext cx="1956390" cy="161373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144000" rtlCol="0" anchor="t"/>
              <a:lstStyle/>
              <a:p>
                <a:pPr algn="ctr"/>
                <a:endParaRPr lang="pt-BR" dirty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algn="ctr"/>
                <a:endParaRPr lang="pt-BR" dirty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algn="ctr"/>
                <a:endParaRPr lang="pt-BR" dirty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algn="ctr"/>
                <a:endParaRPr lang="pt-BR" dirty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  <p:cxnSp>
            <p:nvCxnSpPr>
              <p:cNvPr id="256" name="Conector reto 255">
                <a:extLst>
                  <a:ext uri="{FF2B5EF4-FFF2-40B4-BE49-F238E27FC236}">
                    <a16:creationId xmlns:a16="http://schemas.microsoft.com/office/drawing/2014/main" id="{FD5E48EA-38E6-4DDD-6C51-6EE247082608}"/>
                  </a:ext>
                </a:extLst>
              </p:cNvPr>
              <p:cNvCxnSpPr/>
              <p:nvPr/>
            </p:nvCxnSpPr>
            <p:spPr>
              <a:xfrm>
                <a:off x="3257106" y="5930557"/>
                <a:ext cx="1708298" cy="0"/>
              </a:xfrm>
              <a:prstGeom prst="line">
                <a:avLst/>
              </a:prstGeom>
              <a:ln w="2857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" name="Conector reto 256">
                <a:extLst>
                  <a:ext uri="{FF2B5EF4-FFF2-40B4-BE49-F238E27FC236}">
                    <a16:creationId xmlns:a16="http://schemas.microsoft.com/office/drawing/2014/main" id="{FD677378-1222-41F4-18D6-5FF54443718A}"/>
                  </a:ext>
                </a:extLst>
              </p:cNvPr>
              <p:cNvCxnSpPr/>
              <p:nvPr/>
            </p:nvCxnSpPr>
            <p:spPr>
              <a:xfrm>
                <a:off x="3257106" y="6068780"/>
                <a:ext cx="1708298" cy="0"/>
              </a:xfrm>
              <a:prstGeom prst="line">
                <a:avLst/>
              </a:prstGeom>
              <a:ln w="2857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Conector reto 257">
                <a:extLst>
                  <a:ext uri="{FF2B5EF4-FFF2-40B4-BE49-F238E27FC236}">
                    <a16:creationId xmlns:a16="http://schemas.microsoft.com/office/drawing/2014/main" id="{B58B1AFF-C225-B233-E25B-9D4C9D98CE69}"/>
                  </a:ext>
                </a:extLst>
              </p:cNvPr>
              <p:cNvCxnSpPr/>
              <p:nvPr/>
            </p:nvCxnSpPr>
            <p:spPr>
              <a:xfrm>
                <a:off x="3257106" y="6191055"/>
                <a:ext cx="1708298" cy="0"/>
              </a:xfrm>
              <a:prstGeom prst="line">
                <a:avLst/>
              </a:prstGeom>
              <a:ln w="2857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Conector reto 258">
                <a:extLst>
                  <a:ext uri="{FF2B5EF4-FFF2-40B4-BE49-F238E27FC236}">
                    <a16:creationId xmlns:a16="http://schemas.microsoft.com/office/drawing/2014/main" id="{E0EDB7C9-1B13-C686-9E84-60436892D404}"/>
                  </a:ext>
                </a:extLst>
              </p:cNvPr>
              <p:cNvCxnSpPr/>
              <p:nvPr/>
            </p:nvCxnSpPr>
            <p:spPr>
              <a:xfrm>
                <a:off x="3257106" y="6323962"/>
                <a:ext cx="1708298" cy="0"/>
              </a:xfrm>
              <a:prstGeom prst="line">
                <a:avLst/>
              </a:prstGeom>
              <a:ln w="2857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0" name="Conector reto 259">
                <a:extLst>
                  <a:ext uri="{FF2B5EF4-FFF2-40B4-BE49-F238E27FC236}">
                    <a16:creationId xmlns:a16="http://schemas.microsoft.com/office/drawing/2014/main" id="{9AFCB7FD-5839-A0E2-7FCC-B23DFF4DEF4B}"/>
                  </a:ext>
                </a:extLst>
              </p:cNvPr>
              <p:cNvCxnSpPr/>
              <p:nvPr/>
            </p:nvCxnSpPr>
            <p:spPr>
              <a:xfrm>
                <a:off x="3257106" y="6462185"/>
                <a:ext cx="1708298" cy="0"/>
              </a:xfrm>
              <a:prstGeom prst="line">
                <a:avLst/>
              </a:prstGeom>
              <a:ln w="2857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1" name="Conector reto 260">
                <a:extLst>
                  <a:ext uri="{FF2B5EF4-FFF2-40B4-BE49-F238E27FC236}">
                    <a16:creationId xmlns:a16="http://schemas.microsoft.com/office/drawing/2014/main" id="{B00692CA-24ED-0C57-6857-6812DC771BE8}"/>
                  </a:ext>
                </a:extLst>
              </p:cNvPr>
              <p:cNvCxnSpPr/>
              <p:nvPr/>
            </p:nvCxnSpPr>
            <p:spPr>
              <a:xfrm>
                <a:off x="3257106" y="6584460"/>
                <a:ext cx="1708298" cy="0"/>
              </a:xfrm>
              <a:prstGeom prst="line">
                <a:avLst/>
              </a:prstGeom>
              <a:ln w="2857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2" name="Conector reto 261">
                <a:extLst>
                  <a:ext uri="{FF2B5EF4-FFF2-40B4-BE49-F238E27FC236}">
                    <a16:creationId xmlns:a16="http://schemas.microsoft.com/office/drawing/2014/main" id="{7767DFD5-85E5-D5AA-3D42-98CD0A98B8FC}"/>
                  </a:ext>
                </a:extLst>
              </p:cNvPr>
              <p:cNvCxnSpPr/>
              <p:nvPr/>
            </p:nvCxnSpPr>
            <p:spPr>
              <a:xfrm>
                <a:off x="3257106" y="6703190"/>
                <a:ext cx="1708298" cy="0"/>
              </a:xfrm>
              <a:prstGeom prst="line">
                <a:avLst/>
              </a:prstGeom>
              <a:ln w="2857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3" name="Conector reto 262">
                <a:extLst>
                  <a:ext uri="{FF2B5EF4-FFF2-40B4-BE49-F238E27FC236}">
                    <a16:creationId xmlns:a16="http://schemas.microsoft.com/office/drawing/2014/main" id="{DC7C526B-3595-2B1A-CE66-115D4DF28DB1}"/>
                  </a:ext>
                </a:extLst>
              </p:cNvPr>
              <p:cNvCxnSpPr/>
              <p:nvPr/>
            </p:nvCxnSpPr>
            <p:spPr>
              <a:xfrm>
                <a:off x="3257106" y="6841413"/>
                <a:ext cx="1708298" cy="0"/>
              </a:xfrm>
              <a:prstGeom prst="line">
                <a:avLst/>
              </a:prstGeom>
              <a:ln w="2857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4" name="Conector reto 263">
                <a:extLst>
                  <a:ext uri="{FF2B5EF4-FFF2-40B4-BE49-F238E27FC236}">
                    <a16:creationId xmlns:a16="http://schemas.microsoft.com/office/drawing/2014/main" id="{322FE221-23D7-B615-E40C-6B2CD48B321B}"/>
                  </a:ext>
                </a:extLst>
              </p:cNvPr>
              <p:cNvCxnSpPr/>
              <p:nvPr/>
            </p:nvCxnSpPr>
            <p:spPr>
              <a:xfrm>
                <a:off x="3257106" y="6963688"/>
                <a:ext cx="1708298" cy="0"/>
              </a:xfrm>
              <a:prstGeom prst="line">
                <a:avLst/>
              </a:prstGeom>
              <a:ln w="2857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3" name="Agrupar 232">
              <a:extLst>
                <a:ext uri="{FF2B5EF4-FFF2-40B4-BE49-F238E27FC236}">
                  <a16:creationId xmlns:a16="http://schemas.microsoft.com/office/drawing/2014/main" id="{2EEB8F69-E812-F94F-6107-DD7D5737D32A}"/>
                </a:ext>
              </a:extLst>
            </p:cNvPr>
            <p:cNvGrpSpPr/>
            <p:nvPr/>
          </p:nvGrpSpPr>
          <p:grpSpPr>
            <a:xfrm>
              <a:off x="659220" y="2425994"/>
              <a:ext cx="1956390" cy="1613738"/>
              <a:chOff x="3108251" y="5706141"/>
              <a:chExt cx="1956390" cy="1613738"/>
            </a:xfrm>
          </p:grpSpPr>
          <p:sp>
            <p:nvSpPr>
              <p:cNvPr id="245" name="Retângulo 244">
                <a:extLst>
                  <a:ext uri="{FF2B5EF4-FFF2-40B4-BE49-F238E27FC236}">
                    <a16:creationId xmlns:a16="http://schemas.microsoft.com/office/drawing/2014/main" id="{332F2F81-0D30-0126-B341-A7CF5E13C73C}"/>
                  </a:ext>
                </a:extLst>
              </p:cNvPr>
              <p:cNvSpPr/>
              <p:nvPr/>
            </p:nvSpPr>
            <p:spPr>
              <a:xfrm>
                <a:off x="3108251" y="5706141"/>
                <a:ext cx="1956390" cy="161373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144000" rtlCol="0" anchor="t"/>
              <a:lstStyle/>
              <a:p>
                <a:pPr algn="ctr"/>
                <a:endParaRPr lang="pt-BR" dirty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algn="ctr"/>
                <a:endParaRPr lang="pt-BR" dirty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algn="ctr"/>
                <a:endParaRPr lang="pt-BR" dirty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algn="ctr"/>
                <a:endParaRPr lang="pt-BR" dirty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  <p:cxnSp>
            <p:nvCxnSpPr>
              <p:cNvPr id="246" name="Conector reto 245">
                <a:extLst>
                  <a:ext uri="{FF2B5EF4-FFF2-40B4-BE49-F238E27FC236}">
                    <a16:creationId xmlns:a16="http://schemas.microsoft.com/office/drawing/2014/main" id="{E6ECB51E-1D88-58D9-03E4-7BB7D195A512}"/>
                  </a:ext>
                </a:extLst>
              </p:cNvPr>
              <p:cNvCxnSpPr/>
              <p:nvPr/>
            </p:nvCxnSpPr>
            <p:spPr>
              <a:xfrm>
                <a:off x="3257106" y="5930557"/>
                <a:ext cx="1708298" cy="0"/>
              </a:xfrm>
              <a:prstGeom prst="line">
                <a:avLst/>
              </a:prstGeom>
              <a:ln w="2857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Conector reto 246">
                <a:extLst>
                  <a:ext uri="{FF2B5EF4-FFF2-40B4-BE49-F238E27FC236}">
                    <a16:creationId xmlns:a16="http://schemas.microsoft.com/office/drawing/2014/main" id="{5DE58E81-CD61-79ED-79FD-BEF3FA0C94DE}"/>
                  </a:ext>
                </a:extLst>
              </p:cNvPr>
              <p:cNvCxnSpPr/>
              <p:nvPr/>
            </p:nvCxnSpPr>
            <p:spPr>
              <a:xfrm>
                <a:off x="3257106" y="6068780"/>
                <a:ext cx="1708298" cy="0"/>
              </a:xfrm>
              <a:prstGeom prst="line">
                <a:avLst/>
              </a:prstGeom>
              <a:ln w="2857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Conector reto 247">
                <a:extLst>
                  <a:ext uri="{FF2B5EF4-FFF2-40B4-BE49-F238E27FC236}">
                    <a16:creationId xmlns:a16="http://schemas.microsoft.com/office/drawing/2014/main" id="{942C56CF-5215-92FA-89F9-C10EC99A4DB3}"/>
                  </a:ext>
                </a:extLst>
              </p:cNvPr>
              <p:cNvCxnSpPr/>
              <p:nvPr/>
            </p:nvCxnSpPr>
            <p:spPr>
              <a:xfrm>
                <a:off x="3257106" y="6191055"/>
                <a:ext cx="1708298" cy="0"/>
              </a:xfrm>
              <a:prstGeom prst="line">
                <a:avLst/>
              </a:prstGeom>
              <a:ln w="2857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Conector reto 248">
                <a:extLst>
                  <a:ext uri="{FF2B5EF4-FFF2-40B4-BE49-F238E27FC236}">
                    <a16:creationId xmlns:a16="http://schemas.microsoft.com/office/drawing/2014/main" id="{92127CD3-A335-88A0-0AEA-E21C81BB0314}"/>
                  </a:ext>
                </a:extLst>
              </p:cNvPr>
              <p:cNvCxnSpPr/>
              <p:nvPr/>
            </p:nvCxnSpPr>
            <p:spPr>
              <a:xfrm>
                <a:off x="3257106" y="6323962"/>
                <a:ext cx="1708298" cy="0"/>
              </a:xfrm>
              <a:prstGeom prst="line">
                <a:avLst/>
              </a:prstGeom>
              <a:ln w="2857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Conector reto 249">
                <a:extLst>
                  <a:ext uri="{FF2B5EF4-FFF2-40B4-BE49-F238E27FC236}">
                    <a16:creationId xmlns:a16="http://schemas.microsoft.com/office/drawing/2014/main" id="{1E75A9EA-694D-5234-C722-DA89CBC25072}"/>
                  </a:ext>
                </a:extLst>
              </p:cNvPr>
              <p:cNvCxnSpPr/>
              <p:nvPr/>
            </p:nvCxnSpPr>
            <p:spPr>
              <a:xfrm>
                <a:off x="3257106" y="6462185"/>
                <a:ext cx="1708298" cy="0"/>
              </a:xfrm>
              <a:prstGeom prst="line">
                <a:avLst/>
              </a:prstGeom>
              <a:ln w="2857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Conector reto 250">
                <a:extLst>
                  <a:ext uri="{FF2B5EF4-FFF2-40B4-BE49-F238E27FC236}">
                    <a16:creationId xmlns:a16="http://schemas.microsoft.com/office/drawing/2014/main" id="{B13B9C19-9E67-466F-0C00-8E9E4097D7B6}"/>
                  </a:ext>
                </a:extLst>
              </p:cNvPr>
              <p:cNvCxnSpPr/>
              <p:nvPr/>
            </p:nvCxnSpPr>
            <p:spPr>
              <a:xfrm>
                <a:off x="3257106" y="6584460"/>
                <a:ext cx="1708298" cy="0"/>
              </a:xfrm>
              <a:prstGeom prst="line">
                <a:avLst/>
              </a:prstGeom>
              <a:ln w="2857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Conector reto 251">
                <a:extLst>
                  <a:ext uri="{FF2B5EF4-FFF2-40B4-BE49-F238E27FC236}">
                    <a16:creationId xmlns:a16="http://schemas.microsoft.com/office/drawing/2014/main" id="{E853DCC3-2E81-17F7-0926-74DEDEDE821A}"/>
                  </a:ext>
                </a:extLst>
              </p:cNvPr>
              <p:cNvCxnSpPr/>
              <p:nvPr/>
            </p:nvCxnSpPr>
            <p:spPr>
              <a:xfrm>
                <a:off x="3257106" y="6703190"/>
                <a:ext cx="1708298" cy="0"/>
              </a:xfrm>
              <a:prstGeom prst="line">
                <a:avLst/>
              </a:prstGeom>
              <a:ln w="2857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Conector reto 252">
                <a:extLst>
                  <a:ext uri="{FF2B5EF4-FFF2-40B4-BE49-F238E27FC236}">
                    <a16:creationId xmlns:a16="http://schemas.microsoft.com/office/drawing/2014/main" id="{3B2026CF-03E5-136F-9577-21A35DF58042}"/>
                  </a:ext>
                </a:extLst>
              </p:cNvPr>
              <p:cNvCxnSpPr/>
              <p:nvPr/>
            </p:nvCxnSpPr>
            <p:spPr>
              <a:xfrm>
                <a:off x="3257106" y="6841413"/>
                <a:ext cx="1708298" cy="0"/>
              </a:xfrm>
              <a:prstGeom prst="line">
                <a:avLst/>
              </a:prstGeom>
              <a:ln w="2857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Conector reto 253">
                <a:extLst>
                  <a:ext uri="{FF2B5EF4-FFF2-40B4-BE49-F238E27FC236}">
                    <a16:creationId xmlns:a16="http://schemas.microsoft.com/office/drawing/2014/main" id="{76D6E61F-7A61-49E7-FCCC-8252C4C2B5BC}"/>
                  </a:ext>
                </a:extLst>
              </p:cNvPr>
              <p:cNvCxnSpPr/>
              <p:nvPr/>
            </p:nvCxnSpPr>
            <p:spPr>
              <a:xfrm>
                <a:off x="3257106" y="6963688"/>
                <a:ext cx="1708298" cy="0"/>
              </a:xfrm>
              <a:prstGeom prst="line">
                <a:avLst/>
              </a:prstGeom>
              <a:ln w="2857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4" name="Agrupar 233">
              <a:extLst>
                <a:ext uri="{FF2B5EF4-FFF2-40B4-BE49-F238E27FC236}">
                  <a16:creationId xmlns:a16="http://schemas.microsoft.com/office/drawing/2014/main" id="{13AA5854-EABB-3FC4-06AB-477D664DB3A9}"/>
                </a:ext>
              </a:extLst>
            </p:cNvPr>
            <p:cNvGrpSpPr/>
            <p:nvPr/>
          </p:nvGrpSpPr>
          <p:grpSpPr>
            <a:xfrm>
              <a:off x="524540" y="2535865"/>
              <a:ext cx="1956390" cy="1965251"/>
              <a:chOff x="524540" y="2592572"/>
              <a:chExt cx="1956390" cy="1965251"/>
            </a:xfrm>
          </p:grpSpPr>
          <p:sp>
            <p:nvSpPr>
              <p:cNvPr id="235" name="Retângulo 234">
                <a:extLst>
                  <a:ext uri="{FF2B5EF4-FFF2-40B4-BE49-F238E27FC236}">
                    <a16:creationId xmlns:a16="http://schemas.microsoft.com/office/drawing/2014/main" id="{BD3421FE-EC4E-1FC0-E7B6-C4E06EA96CA8}"/>
                  </a:ext>
                </a:extLst>
              </p:cNvPr>
              <p:cNvSpPr/>
              <p:nvPr/>
            </p:nvSpPr>
            <p:spPr>
              <a:xfrm>
                <a:off x="524540" y="2592572"/>
                <a:ext cx="1956390" cy="196525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144000" rtlCol="0" anchor="t"/>
              <a:lstStyle/>
              <a:p>
                <a:pPr algn="ctr"/>
                <a:r>
                  <a:rPr lang="pt-BR" dirty="0">
                    <a:solidFill>
                      <a:schemeClr val="tx1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Artigo</a:t>
                </a:r>
              </a:p>
              <a:p>
                <a:pPr algn="ctr"/>
                <a:endParaRPr lang="pt-BR" dirty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algn="ctr"/>
                <a:endParaRPr lang="pt-BR" dirty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algn="ctr"/>
                <a:endParaRPr lang="pt-BR" dirty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algn="ctr"/>
                <a:endParaRPr lang="pt-BR" dirty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  <p:cxnSp>
            <p:nvCxnSpPr>
              <p:cNvPr id="236" name="Conector reto 235">
                <a:extLst>
                  <a:ext uri="{FF2B5EF4-FFF2-40B4-BE49-F238E27FC236}">
                    <a16:creationId xmlns:a16="http://schemas.microsoft.com/office/drawing/2014/main" id="{CFC69F7F-02D3-5E16-47ED-C49E08E80BE7}"/>
                  </a:ext>
                </a:extLst>
              </p:cNvPr>
              <p:cNvCxnSpPr/>
              <p:nvPr/>
            </p:nvCxnSpPr>
            <p:spPr>
              <a:xfrm>
                <a:off x="673395" y="3168502"/>
                <a:ext cx="1708298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Conector reto 236">
                <a:extLst>
                  <a:ext uri="{FF2B5EF4-FFF2-40B4-BE49-F238E27FC236}">
                    <a16:creationId xmlns:a16="http://schemas.microsoft.com/office/drawing/2014/main" id="{A42A421C-B4C8-A679-4251-058A8DAE21E0}"/>
                  </a:ext>
                </a:extLst>
              </p:cNvPr>
              <p:cNvCxnSpPr/>
              <p:nvPr/>
            </p:nvCxnSpPr>
            <p:spPr>
              <a:xfrm>
                <a:off x="673395" y="3306725"/>
                <a:ext cx="1708298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Conector reto 237">
                <a:extLst>
                  <a:ext uri="{FF2B5EF4-FFF2-40B4-BE49-F238E27FC236}">
                    <a16:creationId xmlns:a16="http://schemas.microsoft.com/office/drawing/2014/main" id="{E48C73DA-3BA8-0D98-60E8-71CAD4B254E4}"/>
                  </a:ext>
                </a:extLst>
              </p:cNvPr>
              <p:cNvCxnSpPr/>
              <p:nvPr/>
            </p:nvCxnSpPr>
            <p:spPr>
              <a:xfrm>
                <a:off x="673395" y="3429000"/>
                <a:ext cx="1708298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Conector reto 238">
                <a:extLst>
                  <a:ext uri="{FF2B5EF4-FFF2-40B4-BE49-F238E27FC236}">
                    <a16:creationId xmlns:a16="http://schemas.microsoft.com/office/drawing/2014/main" id="{BC564CF7-8527-8426-457B-82CF36A049D8}"/>
                  </a:ext>
                </a:extLst>
              </p:cNvPr>
              <p:cNvCxnSpPr/>
              <p:nvPr/>
            </p:nvCxnSpPr>
            <p:spPr>
              <a:xfrm>
                <a:off x="673395" y="3561907"/>
                <a:ext cx="1708298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Conector reto 239">
                <a:extLst>
                  <a:ext uri="{FF2B5EF4-FFF2-40B4-BE49-F238E27FC236}">
                    <a16:creationId xmlns:a16="http://schemas.microsoft.com/office/drawing/2014/main" id="{1540FE5A-000F-8648-DA02-734ECF212309}"/>
                  </a:ext>
                </a:extLst>
              </p:cNvPr>
              <p:cNvCxnSpPr/>
              <p:nvPr/>
            </p:nvCxnSpPr>
            <p:spPr>
              <a:xfrm>
                <a:off x="673395" y="3700130"/>
                <a:ext cx="1708298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Conector reto 240">
                <a:extLst>
                  <a:ext uri="{FF2B5EF4-FFF2-40B4-BE49-F238E27FC236}">
                    <a16:creationId xmlns:a16="http://schemas.microsoft.com/office/drawing/2014/main" id="{13F3598F-322F-C53D-E3F4-A396D89AD7A0}"/>
                  </a:ext>
                </a:extLst>
              </p:cNvPr>
              <p:cNvCxnSpPr/>
              <p:nvPr/>
            </p:nvCxnSpPr>
            <p:spPr>
              <a:xfrm>
                <a:off x="673395" y="3822405"/>
                <a:ext cx="1708298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Conector reto 241">
                <a:extLst>
                  <a:ext uri="{FF2B5EF4-FFF2-40B4-BE49-F238E27FC236}">
                    <a16:creationId xmlns:a16="http://schemas.microsoft.com/office/drawing/2014/main" id="{8394FE77-E5C0-A517-BF61-A5A12ECA3E4D}"/>
                  </a:ext>
                </a:extLst>
              </p:cNvPr>
              <p:cNvCxnSpPr/>
              <p:nvPr/>
            </p:nvCxnSpPr>
            <p:spPr>
              <a:xfrm>
                <a:off x="673395" y="3941135"/>
                <a:ext cx="1708298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Conector reto 242">
                <a:extLst>
                  <a:ext uri="{FF2B5EF4-FFF2-40B4-BE49-F238E27FC236}">
                    <a16:creationId xmlns:a16="http://schemas.microsoft.com/office/drawing/2014/main" id="{CADA98AC-00F9-9335-2307-0CA6B58507D4}"/>
                  </a:ext>
                </a:extLst>
              </p:cNvPr>
              <p:cNvCxnSpPr/>
              <p:nvPr/>
            </p:nvCxnSpPr>
            <p:spPr>
              <a:xfrm>
                <a:off x="673395" y="4079358"/>
                <a:ext cx="1708298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Conector reto 243">
                <a:extLst>
                  <a:ext uri="{FF2B5EF4-FFF2-40B4-BE49-F238E27FC236}">
                    <a16:creationId xmlns:a16="http://schemas.microsoft.com/office/drawing/2014/main" id="{89B5949B-F643-696B-E707-973A3D3190B4}"/>
                  </a:ext>
                </a:extLst>
              </p:cNvPr>
              <p:cNvCxnSpPr/>
              <p:nvPr/>
            </p:nvCxnSpPr>
            <p:spPr>
              <a:xfrm>
                <a:off x="673395" y="4201633"/>
                <a:ext cx="1708298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85" name="Agrupar 284">
            <a:extLst>
              <a:ext uri="{FF2B5EF4-FFF2-40B4-BE49-F238E27FC236}">
                <a16:creationId xmlns:a16="http://schemas.microsoft.com/office/drawing/2014/main" id="{851BFEA0-DCFF-DBFD-ED07-9B5384D4F076}"/>
              </a:ext>
            </a:extLst>
          </p:cNvPr>
          <p:cNvGrpSpPr/>
          <p:nvPr/>
        </p:nvGrpSpPr>
        <p:grpSpPr>
          <a:xfrm>
            <a:off x="9349561" y="3525566"/>
            <a:ext cx="2466757" cy="2462573"/>
            <a:chOff x="524540" y="2038543"/>
            <a:chExt cx="2466757" cy="2462573"/>
          </a:xfrm>
        </p:grpSpPr>
        <p:grpSp>
          <p:nvGrpSpPr>
            <p:cNvPr id="286" name="Agrupar 285">
              <a:extLst>
                <a:ext uri="{FF2B5EF4-FFF2-40B4-BE49-F238E27FC236}">
                  <a16:creationId xmlns:a16="http://schemas.microsoft.com/office/drawing/2014/main" id="{C415ECA3-4BC0-29EE-F611-73E993D2CA30}"/>
                </a:ext>
              </a:extLst>
            </p:cNvPr>
            <p:cNvGrpSpPr/>
            <p:nvPr/>
          </p:nvGrpSpPr>
          <p:grpSpPr>
            <a:xfrm>
              <a:off x="1034907" y="2038543"/>
              <a:ext cx="1956390" cy="1613738"/>
              <a:chOff x="3108251" y="5706141"/>
              <a:chExt cx="1956390" cy="1613738"/>
            </a:xfrm>
          </p:grpSpPr>
          <p:sp>
            <p:nvSpPr>
              <p:cNvPr id="331" name="Retângulo 330">
                <a:extLst>
                  <a:ext uri="{FF2B5EF4-FFF2-40B4-BE49-F238E27FC236}">
                    <a16:creationId xmlns:a16="http://schemas.microsoft.com/office/drawing/2014/main" id="{935C01E5-E1EC-9541-65B1-139A765E4213}"/>
                  </a:ext>
                </a:extLst>
              </p:cNvPr>
              <p:cNvSpPr/>
              <p:nvPr/>
            </p:nvSpPr>
            <p:spPr>
              <a:xfrm>
                <a:off x="3108251" y="5706141"/>
                <a:ext cx="1956390" cy="161373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144000" rtlCol="0" anchor="t"/>
              <a:lstStyle/>
              <a:p>
                <a:pPr algn="ctr"/>
                <a:endParaRPr lang="pt-BR" dirty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algn="ctr"/>
                <a:endParaRPr lang="pt-BR" dirty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algn="ctr"/>
                <a:endParaRPr lang="pt-BR" dirty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algn="ctr"/>
                <a:endParaRPr lang="pt-BR" dirty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  <p:cxnSp>
            <p:nvCxnSpPr>
              <p:cNvPr id="332" name="Conector reto 331">
                <a:extLst>
                  <a:ext uri="{FF2B5EF4-FFF2-40B4-BE49-F238E27FC236}">
                    <a16:creationId xmlns:a16="http://schemas.microsoft.com/office/drawing/2014/main" id="{452DBA6A-D2BC-640D-270F-CDF2A1FF25A5}"/>
                  </a:ext>
                </a:extLst>
              </p:cNvPr>
              <p:cNvCxnSpPr/>
              <p:nvPr/>
            </p:nvCxnSpPr>
            <p:spPr>
              <a:xfrm>
                <a:off x="3257106" y="5930557"/>
                <a:ext cx="1708298" cy="0"/>
              </a:xfrm>
              <a:prstGeom prst="line">
                <a:avLst/>
              </a:prstGeom>
              <a:ln w="2857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" name="Conector reto 332">
                <a:extLst>
                  <a:ext uri="{FF2B5EF4-FFF2-40B4-BE49-F238E27FC236}">
                    <a16:creationId xmlns:a16="http://schemas.microsoft.com/office/drawing/2014/main" id="{58ED6E87-19F2-5B0D-6EA8-F3A5A7B00AAA}"/>
                  </a:ext>
                </a:extLst>
              </p:cNvPr>
              <p:cNvCxnSpPr/>
              <p:nvPr/>
            </p:nvCxnSpPr>
            <p:spPr>
              <a:xfrm>
                <a:off x="3257106" y="6068780"/>
                <a:ext cx="1708298" cy="0"/>
              </a:xfrm>
              <a:prstGeom prst="line">
                <a:avLst/>
              </a:prstGeom>
              <a:ln w="2857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4" name="Conector reto 333">
                <a:extLst>
                  <a:ext uri="{FF2B5EF4-FFF2-40B4-BE49-F238E27FC236}">
                    <a16:creationId xmlns:a16="http://schemas.microsoft.com/office/drawing/2014/main" id="{D0B027FD-BA07-23BE-EB89-E7BFAE92DBCF}"/>
                  </a:ext>
                </a:extLst>
              </p:cNvPr>
              <p:cNvCxnSpPr/>
              <p:nvPr/>
            </p:nvCxnSpPr>
            <p:spPr>
              <a:xfrm>
                <a:off x="3257106" y="6191055"/>
                <a:ext cx="1708298" cy="0"/>
              </a:xfrm>
              <a:prstGeom prst="line">
                <a:avLst/>
              </a:prstGeom>
              <a:ln w="2857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5" name="Conector reto 334">
                <a:extLst>
                  <a:ext uri="{FF2B5EF4-FFF2-40B4-BE49-F238E27FC236}">
                    <a16:creationId xmlns:a16="http://schemas.microsoft.com/office/drawing/2014/main" id="{F7F79894-2FD9-9856-F7C5-0E57002BADD3}"/>
                  </a:ext>
                </a:extLst>
              </p:cNvPr>
              <p:cNvCxnSpPr/>
              <p:nvPr/>
            </p:nvCxnSpPr>
            <p:spPr>
              <a:xfrm>
                <a:off x="3257106" y="6323962"/>
                <a:ext cx="1708298" cy="0"/>
              </a:xfrm>
              <a:prstGeom prst="line">
                <a:avLst/>
              </a:prstGeom>
              <a:ln w="2857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6" name="Conector reto 335">
                <a:extLst>
                  <a:ext uri="{FF2B5EF4-FFF2-40B4-BE49-F238E27FC236}">
                    <a16:creationId xmlns:a16="http://schemas.microsoft.com/office/drawing/2014/main" id="{76251E6C-55FB-C2A7-64B1-360AD1D40407}"/>
                  </a:ext>
                </a:extLst>
              </p:cNvPr>
              <p:cNvCxnSpPr/>
              <p:nvPr/>
            </p:nvCxnSpPr>
            <p:spPr>
              <a:xfrm>
                <a:off x="3257106" y="6462185"/>
                <a:ext cx="1708298" cy="0"/>
              </a:xfrm>
              <a:prstGeom prst="line">
                <a:avLst/>
              </a:prstGeom>
              <a:ln w="2857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7" name="Conector reto 336">
                <a:extLst>
                  <a:ext uri="{FF2B5EF4-FFF2-40B4-BE49-F238E27FC236}">
                    <a16:creationId xmlns:a16="http://schemas.microsoft.com/office/drawing/2014/main" id="{AC80FD35-D024-3CB4-1C91-EE9239E16F5F}"/>
                  </a:ext>
                </a:extLst>
              </p:cNvPr>
              <p:cNvCxnSpPr/>
              <p:nvPr/>
            </p:nvCxnSpPr>
            <p:spPr>
              <a:xfrm>
                <a:off x="3257106" y="6584460"/>
                <a:ext cx="1708298" cy="0"/>
              </a:xfrm>
              <a:prstGeom prst="line">
                <a:avLst/>
              </a:prstGeom>
              <a:ln w="2857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" name="Conector reto 337">
                <a:extLst>
                  <a:ext uri="{FF2B5EF4-FFF2-40B4-BE49-F238E27FC236}">
                    <a16:creationId xmlns:a16="http://schemas.microsoft.com/office/drawing/2014/main" id="{543926BF-231C-A3EE-21A8-C4D67E4C3A8E}"/>
                  </a:ext>
                </a:extLst>
              </p:cNvPr>
              <p:cNvCxnSpPr/>
              <p:nvPr/>
            </p:nvCxnSpPr>
            <p:spPr>
              <a:xfrm>
                <a:off x="3257106" y="6703190"/>
                <a:ext cx="1708298" cy="0"/>
              </a:xfrm>
              <a:prstGeom prst="line">
                <a:avLst/>
              </a:prstGeom>
              <a:ln w="2857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9" name="Conector reto 338">
                <a:extLst>
                  <a:ext uri="{FF2B5EF4-FFF2-40B4-BE49-F238E27FC236}">
                    <a16:creationId xmlns:a16="http://schemas.microsoft.com/office/drawing/2014/main" id="{70AFCB30-D4CF-696C-6F63-9883C3B82D71}"/>
                  </a:ext>
                </a:extLst>
              </p:cNvPr>
              <p:cNvCxnSpPr/>
              <p:nvPr/>
            </p:nvCxnSpPr>
            <p:spPr>
              <a:xfrm>
                <a:off x="3257106" y="6841413"/>
                <a:ext cx="1708298" cy="0"/>
              </a:xfrm>
              <a:prstGeom prst="line">
                <a:avLst/>
              </a:prstGeom>
              <a:ln w="2857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0" name="Conector reto 339">
                <a:extLst>
                  <a:ext uri="{FF2B5EF4-FFF2-40B4-BE49-F238E27FC236}">
                    <a16:creationId xmlns:a16="http://schemas.microsoft.com/office/drawing/2014/main" id="{56E984F7-18BE-BBAC-51DF-A39E9E9A2928}"/>
                  </a:ext>
                </a:extLst>
              </p:cNvPr>
              <p:cNvCxnSpPr/>
              <p:nvPr/>
            </p:nvCxnSpPr>
            <p:spPr>
              <a:xfrm>
                <a:off x="3257106" y="6963688"/>
                <a:ext cx="1708298" cy="0"/>
              </a:xfrm>
              <a:prstGeom prst="line">
                <a:avLst/>
              </a:prstGeom>
              <a:ln w="2857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7" name="Agrupar 286">
              <a:extLst>
                <a:ext uri="{FF2B5EF4-FFF2-40B4-BE49-F238E27FC236}">
                  <a16:creationId xmlns:a16="http://schemas.microsoft.com/office/drawing/2014/main" id="{9EA78FA6-3AF4-2711-AD0E-C72CF48F0DD9}"/>
                </a:ext>
              </a:extLst>
            </p:cNvPr>
            <p:cNvGrpSpPr/>
            <p:nvPr/>
          </p:nvGrpSpPr>
          <p:grpSpPr>
            <a:xfrm>
              <a:off x="914404" y="2171483"/>
              <a:ext cx="1956390" cy="1613738"/>
              <a:chOff x="3108251" y="5706141"/>
              <a:chExt cx="1956390" cy="1613738"/>
            </a:xfrm>
          </p:grpSpPr>
          <p:sp>
            <p:nvSpPr>
              <p:cNvPr id="321" name="Retângulo 320">
                <a:extLst>
                  <a:ext uri="{FF2B5EF4-FFF2-40B4-BE49-F238E27FC236}">
                    <a16:creationId xmlns:a16="http://schemas.microsoft.com/office/drawing/2014/main" id="{FE7AEE49-A548-5C55-822E-D3D57BAE03CC}"/>
                  </a:ext>
                </a:extLst>
              </p:cNvPr>
              <p:cNvSpPr/>
              <p:nvPr/>
            </p:nvSpPr>
            <p:spPr>
              <a:xfrm>
                <a:off x="3108251" y="5706141"/>
                <a:ext cx="1956390" cy="161373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144000" rtlCol="0" anchor="t"/>
              <a:lstStyle/>
              <a:p>
                <a:pPr algn="ctr"/>
                <a:endParaRPr lang="pt-BR" dirty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algn="ctr"/>
                <a:endParaRPr lang="pt-BR" dirty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algn="ctr"/>
                <a:endParaRPr lang="pt-BR" dirty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algn="ctr"/>
                <a:endParaRPr lang="pt-BR" dirty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  <p:cxnSp>
            <p:nvCxnSpPr>
              <p:cNvPr id="322" name="Conector reto 321">
                <a:extLst>
                  <a:ext uri="{FF2B5EF4-FFF2-40B4-BE49-F238E27FC236}">
                    <a16:creationId xmlns:a16="http://schemas.microsoft.com/office/drawing/2014/main" id="{94683595-77C7-1E6F-19E7-EF4966E2B7B0}"/>
                  </a:ext>
                </a:extLst>
              </p:cNvPr>
              <p:cNvCxnSpPr/>
              <p:nvPr/>
            </p:nvCxnSpPr>
            <p:spPr>
              <a:xfrm>
                <a:off x="3257106" y="5930557"/>
                <a:ext cx="1708298" cy="0"/>
              </a:xfrm>
              <a:prstGeom prst="line">
                <a:avLst/>
              </a:prstGeom>
              <a:ln w="2857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" name="Conector reto 322">
                <a:extLst>
                  <a:ext uri="{FF2B5EF4-FFF2-40B4-BE49-F238E27FC236}">
                    <a16:creationId xmlns:a16="http://schemas.microsoft.com/office/drawing/2014/main" id="{F8864566-B20A-F21F-60C7-AB52EDDF7476}"/>
                  </a:ext>
                </a:extLst>
              </p:cNvPr>
              <p:cNvCxnSpPr/>
              <p:nvPr/>
            </p:nvCxnSpPr>
            <p:spPr>
              <a:xfrm>
                <a:off x="3257106" y="6068780"/>
                <a:ext cx="1708298" cy="0"/>
              </a:xfrm>
              <a:prstGeom prst="line">
                <a:avLst/>
              </a:prstGeom>
              <a:ln w="2857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" name="Conector reto 323">
                <a:extLst>
                  <a:ext uri="{FF2B5EF4-FFF2-40B4-BE49-F238E27FC236}">
                    <a16:creationId xmlns:a16="http://schemas.microsoft.com/office/drawing/2014/main" id="{E7D9DF5E-81EC-EDDB-A1D4-8BDFAAFA20A3}"/>
                  </a:ext>
                </a:extLst>
              </p:cNvPr>
              <p:cNvCxnSpPr/>
              <p:nvPr/>
            </p:nvCxnSpPr>
            <p:spPr>
              <a:xfrm>
                <a:off x="3257106" y="6191055"/>
                <a:ext cx="1708298" cy="0"/>
              </a:xfrm>
              <a:prstGeom prst="line">
                <a:avLst/>
              </a:prstGeom>
              <a:ln w="2857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" name="Conector reto 324">
                <a:extLst>
                  <a:ext uri="{FF2B5EF4-FFF2-40B4-BE49-F238E27FC236}">
                    <a16:creationId xmlns:a16="http://schemas.microsoft.com/office/drawing/2014/main" id="{8E7D73D5-05D8-24BF-5F06-08423CD0DEB6}"/>
                  </a:ext>
                </a:extLst>
              </p:cNvPr>
              <p:cNvCxnSpPr/>
              <p:nvPr/>
            </p:nvCxnSpPr>
            <p:spPr>
              <a:xfrm>
                <a:off x="3257106" y="6323962"/>
                <a:ext cx="1708298" cy="0"/>
              </a:xfrm>
              <a:prstGeom prst="line">
                <a:avLst/>
              </a:prstGeom>
              <a:ln w="2857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" name="Conector reto 325">
                <a:extLst>
                  <a:ext uri="{FF2B5EF4-FFF2-40B4-BE49-F238E27FC236}">
                    <a16:creationId xmlns:a16="http://schemas.microsoft.com/office/drawing/2014/main" id="{5F6BBDD8-5C2D-9E2D-43E5-11932242847C}"/>
                  </a:ext>
                </a:extLst>
              </p:cNvPr>
              <p:cNvCxnSpPr/>
              <p:nvPr/>
            </p:nvCxnSpPr>
            <p:spPr>
              <a:xfrm>
                <a:off x="3257106" y="6462185"/>
                <a:ext cx="1708298" cy="0"/>
              </a:xfrm>
              <a:prstGeom prst="line">
                <a:avLst/>
              </a:prstGeom>
              <a:ln w="2857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" name="Conector reto 326">
                <a:extLst>
                  <a:ext uri="{FF2B5EF4-FFF2-40B4-BE49-F238E27FC236}">
                    <a16:creationId xmlns:a16="http://schemas.microsoft.com/office/drawing/2014/main" id="{47ECAB5A-F068-15F7-726B-38B6BB74833A}"/>
                  </a:ext>
                </a:extLst>
              </p:cNvPr>
              <p:cNvCxnSpPr/>
              <p:nvPr/>
            </p:nvCxnSpPr>
            <p:spPr>
              <a:xfrm>
                <a:off x="3257106" y="6584460"/>
                <a:ext cx="1708298" cy="0"/>
              </a:xfrm>
              <a:prstGeom prst="line">
                <a:avLst/>
              </a:prstGeom>
              <a:ln w="2857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" name="Conector reto 327">
                <a:extLst>
                  <a:ext uri="{FF2B5EF4-FFF2-40B4-BE49-F238E27FC236}">
                    <a16:creationId xmlns:a16="http://schemas.microsoft.com/office/drawing/2014/main" id="{4D3E238B-0829-188B-4BCD-CD3F54E146F0}"/>
                  </a:ext>
                </a:extLst>
              </p:cNvPr>
              <p:cNvCxnSpPr/>
              <p:nvPr/>
            </p:nvCxnSpPr>
            <p:spPr>
              <a:xfrm>
                <a:off x="3257106" y="6703190"/>
                <a:ext cx="1708298" cy="0"/>
              </a:xfrm>
              <a:prstGeom prst="line">
                <a:avLst/>
              </a:prstGeom>
              <a:ln w="2857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Conector reto 328">
                <a:extLst>
                  <a:ext uri="{FF2B5EF4-FFF2-40B4-BE49-F238E27FC236}">
                    <a16:creationId xmlns:a16="http://schemas.microsoft.com/office/drawing/2014/main" id="{3C6BF04B-80BA-EF30-EC2B-6759C4F756E3}"/>
                  </a:ext>
                </a:extLst>
              </p:cNvPr>
              <p:cNvCxnSpPr/>
              <p:nvPr/>
            </p:nvCxnSpPr>
            <p:spPr>
              <a:xfrm>
                <a:off x="3257106" y="6841413"/>
                <a:ext cx="1708298" cy="0"/>
              </a:xfrm>
              <a:prstGeom prst="line">
                <a:avLst/>
              </a:prstGeom>
              <a:ln w="2857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" name="Conector reto 329">
                <a:extLst>
                  <a:ext uri="{FF2B5EF4-FFF2-40B4-BE49-F238E27FC236}">
                    <a16:creationId xmlns:a16="http://schemas.microsoft.com/office/drawing/2014/main" id="{C64D534B-F3BC-AEFA-78B2-4A8F228DE8AB}"/>
                  </a:ext>
                </a:extLst>
              </p:cNvPr>
              <p:cNvCxnSpPr/>
              <p:nvPr/>
            </p:nvCxnSpPr>
            <p:spPr>
              <a:xfrm>
                <a:off x="3257106" y="6963688"/>
                <a:ext cx="1708298" cy="0"/>
              </a:xfrm>
              <a:prstGeom prst="line">
                <a:avLst/>
              </a:prstGeom>
              <a:ln w="2857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8" name="Agrupar 287">
              <a:extLst>
                <a:ext uri="{FF2B5EF4-FFF2-40B4-BE49-F238E27FC236}">
                  <a16:creationId xmlns:a16="http://schemas.microsoft.com/office/drawing/2014/main" id="{ED6F185B-E996-E560-FB84-A5B7ED622F5F}"/>
                </a:ext>
              </a:extLst>
            </p:cNvPr>
            <p:cNvGrpSpPr/>
            <p:nvPr/>
          </p:nvGrpSpPr>
          <p:grpSpPr>
            <a:xfrm>
              <a:off x="793901" y="2293407"/>
              <a:ext cx="1956390" cy="1613738"/>
              <a:chOff x="3108251" y="5706141"/>
              <a:chExt cx="1956390" cy="1613738"/>
            </a:xfrm>
          </p:grpSpPr>
          <p:sp>
            <p:nvSpPr>
              <p:cNvPr id="311" name="Retângulo 310">
                <a:extLst>
                  <a:ext uri="{FF2B5EF4-FFF2-40B4-BE49-F238E27FC236}">
                    <a16:creationId xmlns:a16="http://schemas.microsoft.com/office/drawing/2014/main" id="{E4C52962-788D-0C83-FD1D-DD95C51D60DE}"/>
                  </a:ext>
                </a:extLst>
              </p:cNvPr>
              <p:cNvSpPr/>
              <p:nvPr/>
            </p:nvSpPr>
            <p:spPr>
              <a:xfrm>
                <a:off x="3108251" y="5706141"/>
                <a:ext cx="1956390" cy="161373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144000" rtlCol="0" anchor="t"/>
              <a:lstStyle/>
              <a:p>
                <a:pPr algn="ctr"/>
                <a:endParaRPr lang="pt-BR" dirty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algn="ctr"/>
                <a:endParaRPr lang="pt-BR" dirty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algn="ctr"/>
                <a:endParaRPr lang="pt-BR" dirty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algn="ctr"/>
                <a:endParaRPr lang="pt-BR" dirty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  <p:cxnSp>
            <p:nvCxnSpPr>
              <p:cNvPr id="312" name="Conector reto 311">
                <a:extLst>
                  <a:ext uri="{FF2B5EF4-FFF2-40B4-BE49-F238E27FC236}">
                    <a16:creationId xmlns:a16="http://schemas.microsoft.com/office/drawing/2014/main" id="{0B2818DA-BDA6-7992-C0E4-B61315AED516}"/>
                  </a:ext>
                </a:extLst>
              </p:cNvPr>
              <p:cNvCxnSpPr/>
              <p:nvPr/>
            </p:nvCxnSpPr>
            <p:spPr>
              <a:xfrm>
                <a:off x="3257106" y="5930557"/>
                <a:ext cx="1708298" cy="0"/>
              </a:xfrm>
              <a:prstGeom prst="line">
                <a:avLst/>
              </a:prstGeom>
              <a:ln w="2857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Conector reto 312">
                <a:extLst>
                  <a:ext uri="{FF2B5EF4-FFF2-40B4-BE49-F238E27FC236}">
                    <a16:creationId xmlns:a16="http://schemas.microsoft.com/office/drawing/2014/main" id="{DCF0D8F5-48C6-2F1B-7C5A-A32216C69A6A}"/>
                  </a:ext>
                </a:extLst>
              </p:cNvPr>
              <p:cNvCxnSpPr/>
              <p:nvPr/>
            </p:nvCxnSpPr>
            <p:spPr>
              <a:xfrm>
                <a:off x="3257106" y="6068780"/>
                <a:ext cx="1708298" cy="0"/>
              </a:xfrm>
              <a:prstGeom prst="line">
                <a:avLst/>
              </a:prstGeom>
              <a:ln w="2857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" name="Conector reto 313">
                <a:extLst>
                  <a:ext uri="{FF2B5EF4-FFF2-40B4-BE49-F238E27FC236}">
                    <a16:creationId xmlns:a16="http://schemas.microsoft.com/office/drawing/2014/main" id="{88DBA639-303B-6631-0984-E7A29AF3A29E}"/>
                  </a:ext>
                </a:extLst>
              </p:cNvPr>
              <p:cNvCxnSpPr/>
              <p:nvPr/>
            </p:nvCxnSpPr>
            <p:spPr>
              <a:xfrm>
                <a:off x="3257106" y="6191055"/>
                <a:ext cx="1708298" cy="0"/>
              </a:xfrm>
              <a:prstGeom prst="line">
                <a:avLst/>
              </a:prstGeom>
              <a:ln w="2857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" name="Conector reto 314">
                <a:extLst>
                  <a:ext uri="{FF2B5EF4-FFF2-40B4-BE49-F238E27FC236}">
                    <a16:creationId xmlns:a16="http://schemas.microsoft.com/office/drawing/2014/main" id="{47FF1905-A3D9-5055-2C24-A1F07A3C0979}"/>
                  </a:ext>
                </a:extLst>
              </p:cNvPr>
              <p:cNvCxnSpPr/>
              <p:nvPr/>
            </p:nvCxnSpPr>
            <p:spPr>
              <a:xfrm>
                <a:off x="3257106" y="6323962"/>
                <a:ext cx="1708298" cy="0"/>
              </a:xfrm>
              <a:prstGeom prst="line">
                <a:avLst/>
              </a:prstGeom>
              <a:ln w="2857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" name="Conector reto 315">
                <a:extLst>
                  <a:ext uri="{FF2B5EF4-FFF2-40B4-BE49-F238E27FC236}">
                    <a16:creationId xmlns:a16="http://schemas.microsoft.com/office/drawing/2014/main" id="{C762C403-D748-9025-DBB0-518AF9C3A851}"/>
                  </a:ext>
                </a:extLst>
              </p:cNvPr>
              <p:cNvCxnSpPr/>
              <p:nvPr/>
            </p:nvCxnSpPr>
            <p:spPr>
              <a:xfrm>
                <a:off x="3257106" y="6462185"/>
                <a:ext cx="1708298" cy="0"/>
              </a:xfrm>
              <a:prstGeom prst="line">
                <a:avLst/>
              </a:prstGeom>
              <a:ln w="2857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" name="Conector reto 316">
                <a:extLst>
                  <a:ext uri="{FF2B5EF4-FFF2-40B4-BE49-F238E27FC236}">
                    <a16:creationId xmlns:a16="http://schemas.microsoft.com/office/drawing/2014/main" id="{2C20A9C7-641E-CB58-2496-FFB616D185DC}"/>
                  </a:ext>
                </a:extLst>
              </p:cNvPr>
              <p:cNvCxnSpPr/>
              <p:nvPr/>
            </p:nvCxnSpPr>
            <p:spPr>
              <a:xfrm>
                <a:off x="3257106" y="6584460"/>
                <a:ext cx="1708298" cy="0"/>
              </a:xfrm>
              <a:prstGeom prst="line">
                <a:avLst/>
              </a:prstGeom>
              <a:ln w="2857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" name="Conector reto 317">
                <a:extLst>
                  <a:ext uri="{FF2B5EF4-FFF2-40B4-BE49-F238E27FC236}">
                    <a16:creationId xmlns:a16="http://schemas.microsoft.com/office/drawing/2014/main" id="{AA12214E-3CB6-3117-2336-89CB074ECB14}"/>
                  </a:ext>
                </a:extLst>
              </p:cNvPr>
              <p:cNvCxnSpPr/>
              <p:nvPr/>
            </p:nvCxnSpPr>
            <p:spPr>
              <a:xfrm>
                <a:off x="3257106" y="6703190"/>
                <a:ext cx="1708298" cy="0"/>
              </a:xfrm>
              <a:prstGeom prst="line">
                <a:avLst/>
              </a:prstGeom>
              <a:ln w="2857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" name="Conector reto 318">
                <a:extLst>
                  <a:ext uri="{FF2B5EF4-FFF2-40B4-BE49-F238E27FC236}">
                    <a16:creationId xmlns:a16="http://schemas.microsoft.com/office/drawing/2014/main" id="{660FF19A-1D7F-40BF-8398-F9F646BFF267}"/>
                  </a:ext>
                </a:extLst>
              </p:cNvPr>
              <p:cNvCxnSpPr/>
              <p:nvPr/>
            </p:nvCxnSpPr>
            <p:spPr>
              <a:xfrm>
                <a:off x="3257106" y="6841413"/>
                <a:ext cx="1708298" cy="0"/>
              </a:xfrm>
              <a:prstGeom prst="line">
                <a:avLst/>
              </a:prstGeom>
              <a:ln w="2857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" name="Conector reto 319">
                <a:extLst>
                  <a:ext uri="{FF2B5EF4-FFF2-40B4-BE49-F238E27FC236}">
                    <a16:creationId xmlns:a16="http://schemas.microsoft.com/office/drawing/2014/main" id="{0AE003F5-8F4E-1F4B-D003-3F73C7928E19}"/>
                  </a:ext>
                </a:extLst>
              </p:cNvPr>
              <p:cNvCxnSpPr/>
              <p:nvPr/>
            </p:nvCxnSpPr>
            <p:spPr>
              <a:xfrm>
                <a:off x="3257106" y="6963688"/>
                <a:ext cx="1708298" cy="0"/>
              </a:xfrm>
              <a:prstGeom prst="line">
                <a:avLst/>
              </a:prstGeom>
              <a:ln w="2857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9" name="Agrupar 288">
              <a:extLst>
                <a:ext uri="{FF2B5EF4-FFF2-40B4-BE49-F238E27FC236}">
                  <a16:creationId xmlns:a16="http://schemas.microsoft.com/office/drawing/2014/main" id="{D5A0D1FC-D298-7242-5A82-175372A103C9}"/>
                </a:ext>
              </a:extLst>
            </p:cNvPr>
            <p:cNvGrpSpPr/>
            <p:nvPr/>
          </p:nvGrpSpPr>
          <p:grpSpPr>
            <a:xfrm>
              <a:off x="659220" y="2425994"/>
              <a:ext cx="1956390" cy="1613738"/>
              <a:chOff x="3108251" y="5706141"/>
              <a:chExt cx="1956390" cy="1613738"/>
            </a:xfrm>
          </p:grpSpPr>
          <p:sp>
            <p:nvSpPr>
              <p:cNvPr id="301" name="Retângulo 300">
                <a:extLst>
                  <a:ext uri="{FF2B5EF4-FFF2-40B4-BE49-F238E27FC236}">
                    <a16:creationId xmlns:a16="http://schemas.microsoft.com/office/drawing/2014/main" id="{F702BC72-EC23-6ACE-0931-C75225EC1CCB}"/>
                  </a:ext>
                </a:extLst>
              </p:cNvPr>
              <p:cNvSpPr/>
              <p:nvPr/>
            </p:nvSpPr>
            <p:spPr>
              <a:xfrm>
                <a:off x="3108251" y="5706141"/>
                <a:ext cx="1956390" cy="161373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144000" rtlCol="0" anchor="t"/>
              <a:lstStyle/>
              <a:p>
                <a:pPr algn="ctr"/>
                <a:endParaRPr lang="pt-BR" dirty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algn="ctr"/>
                <a:endParaRPr lang="pt-BR" dirty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algn="ctr"/>
                <a:endParaRPr lang="pt-BR" dirty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algn="ctr"/>
                <a:endParaRPr lang="pt-BR" dirty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  <p:cxnSp>
            <p:nvCxnSpPr>
              <p:cNvPr id="302" name="Conector reto 301">
                <a:extLst>
                  <a:ext uri="{FF2B5EF4-FFF2-40B4-BE49-F238E27FC236}">
                    <a16:creationId xmlns:a16="http://schemas.microsoft.com/office/drawing/2014/main" id="{9E5C6E83-9DD2-A7AE-CEC9-1855F33A49E4}"/>
                  </a:ext>
                </a:extLst>
              </p:cNvPr>
              <p:cNvCxnSpPr/>
              <p:nvPr/>
            </p:nvCxnSpPr>
            <p:spPr>
              <a:xfrm>
                <a:off x="3257106" y="5930557"/>
                <a:ext cx="1708298" cy="0"/>
              </a:xfrm>
              <a:prstGeom prst="line">
                <a:avLst/>
              </a:prstGeom>
              <a:ln w="2857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3" name="Conector reto 302">
                <a:extLst>
                  <a:ext uri="{FF2B5EF4-FFF2-40B4-BE49-F238E27FC236}">
                    <a16:creationId xmlns:a16="http://schemas.microsoft.com/office/drawing/2014/main" id="{F4114445-1204-B833-68FB-582FAEC9F324}"/>
                  </a:ext>
                </a:extLst>
              </p:cNvPr>
              <p:cNvCxnSpPr/>
              <p:nvPr/>
            </p:nvCxnSpPr>
            <p:spPr>
              <a:xfrm>
                <a:off x="3257106" y="6068780"/>
                <a:ext cx="1708298" cy="0"/>
              </a:xfrm>
              <a:prstGeom prst="line">
                <a:avLst/>
              </a:prstGeom>
              <a:ln w="2857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4" name="Conector reto 303">
                <a:extLst>
                  <a:ext uri="{FF2B5EF4-FFF2-40B4-BE49-F238E27FC236}">
                    <a16:creationId xmlns:a16="http://schemas.microsoft.com/office/drawing/2014/main" id="{B4805084-7269-DBB2-F1BA-D5584F31AD8D}"/>
                  </a:ext>
                </a:extLst>
              </p:cNvPr>
              <p:cNvCxnSpPr/>
              <p:nvPr/>
            </p:nvCxnSpPr>
            <p:spPr>
              <a:xfrm>
                <a:off x="3257106" y="6191055"/>
                <a:ext cx="1708298" cy="0"/>
              </a:xfrm>
              <a:prstGeom prst="line">
                <a:avLst/>
              </a:prstGeom>
              <a:ln w="2857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5" name="Conector reto 304">
                <a:extLst>
                  <a:ext uri="{FF2B5EF4-FFF2-40B4-BE49-F238E27FC236}">
                    <a16:creationId xmlns:a16="http://schemas.microsoft.com/office/drawing/2014/main" id="{4C2C0E09-E718-703B-0FCF-32DCCC62C6C7}"/>
                  </a:ext>
                </a:extLst>
              </p:cNvPr>
              <p:cNvCxnSpPr/>
              <p:nvPr/>
            </p:nvCxnSpPr>
            <p:spPr>
              <a:xfrm>
                <a:off x="3257106" y="6323962"/>
                <a:ext cx="1708298" cy="0"/>
              </a:xfrm>
              <a:prstGeom prst="line">
                <a:avLst/>
              </a:prstGeom>
              <a:ln w="2857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6" name="Conector reto 305">
                <a:extLst>
                  <a:ext uri="{FF2B5EF4-FFF2-40B4-BE49-F238E27FC236}">
                    <a16:creationId xmlns:a16="http://schemas.microsoft.com/office/drawing/2014/main" id="{89F764C9-5F41-645F-C8BA-FA00031EF956}"/>
                  </a:ext>
                </a:extLst>
              </p:cNvPr>
              <p:cNvCxnSpPr/>
              <p:nvPr/>
            </p:nvCxnSpPr>
            <p:spPr>
              <a:xfrm>
                <a:off x="3257106" y="6462185"/>
                <a:ext cx="1708298" cy="0"/>
              </a:xfrm>
              <a:prstGeom prst="line">
                <a:avLst/>
              </a:prstGeom>
              <a:ln w="2857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" name="Conector reto 306">
                <a:extLst>
                  <a:ext uri="{FF2B5EF4-FFF2-40B4-BE49-F238E27FC236}">
                    <a16:creationId xmlns:a16="http://schemas.microsoft.com/office/drawing/2014/main" id="{E530C1DC-B794-4EFF-403C-F82822628C45}"/>
                  </a:ext>
                </a:extLst>
              </p:cNvPr>
              <p:cNvCxnSpPr/>
              <p:nvPr/>
            </p:nvCxnSpPr>
            <p:spPr>
              <a:xfrm>
                <a:off x="3257106" y="6584460"/>
                <a:ext cx="1708298" cy="0"/>
              </a:xfrm>
              <a:prstGeom prst="line">
                <a:avLst/>
              </a:prstGeom>
              <a:ln w="2857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" name="Conector reto 307">
                <a:extLst>
                  <a:ext uri="{FF2B5EF4-FFF2-40B4-BE49-F238E27FC236}">
                    <a16:creationId xmlns:a16="http://schemas.microsoft.com/office/drawing/2014/main" id="{4A9A36EC-E4EC-E514-2F33-6EA78998C68B}"/>
                  </a:ext>
                </a:extLst>
              </p:cNvPr>
              <p:cNvCxnSpPr/>
              <p:nvPr/>
            </p:nvCxnSpPr>
            <p:spPr>
              <a:xfrm>
                <a:off x="3257106" y="6703190"/>
                <a:ext cx="1708298" cy="0"/>
              </a:xfrm>
              <a:prstGeom prst="line">
                <a:avLst/>
              </a:prstGeom>
              <a:ln w="2857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Conector reto 308">
                <a:extLst>
                  <a:ext uri="{FF2B5EF4-FFF2-40B4-BE49-F238E27FC236}">
                    <a16:creationId xmlns:a16="http://schemas.microsoft.com/office/drawing/2014/main" id="{439BC3F7-FD8B-5A66-D699-69B91672A349}"/>
                  </a:ext>
                </a:extLst>
              </p:cNvPr>
              <p:cNvCxnSpPr/>
              <p:nvPr/>
            </p:nvCxnSpPr>
            <p:spPr>
              <a:xfrm>
                <a:off x="3257106" y="6841413"/>
                <a:ext cx="1708298" cy="0"/>
              </a:xfrm>
              <a:prstGeom prst="line">
                <a:avLst/>
              </a:prstGeom>
              <a:ln w="2857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" name="Conector reto 309">
                <a:extLst>
                  <a:ext uri="{FF2B5EF4-FFF2-40B4-BE49-F238E27FC236}">
                    <a16:creationId xmlns:a16="http://schemas.microsoft.com/office/drawing/2014/main" id="{FFFA5D90-0004-CD4E-5BF9-7D4B41A06DDC}"/>
                  </a:ext>
                </a:extLst>
              </p:cNvPr>
              <p:cNvCxnSpPr/>
              <p:nvPr/>
            </p:nvCxnSpPr>
            <p:spPr>
              <a:xfrm>
                <a:off x="3257106" y="6963688"/>
                <a:ext cx="1708298" cy="0"/>
              </a:xfrm>
              <a:prstGeom prst="line">
                <a:avLst/>
              </a:prstGeom>
              <a:ln w="2857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90" name="Agrupar 289">
              <a:extLst>
                <a:ext uri="{FF2B5EF4-FFF2-40B4-BE49-F238E27FC236}">
                  <a16:creationId xmlns:a16="http://schemas.microsoft.com/office/drawing/2014/main" id="{BFEB28EC-D98D-9EE7-624E-0D8A91833DC1}"/>
                </a:ext>
              </a:extLst>
            </p:cNvPr>
            <p:cNvGrpSpPr/>
            <p:nvPr/>
          </p:nvGrpSpPr>
          <p:grpSpPr>
            <a:xfrm>
              <a:off x="524540" y="2535865"/>
              <a:ext cx="1956390" cy="1965251"/>
              <a:chOff x="524540" y="2592572"/>
              <a:chExt cx="1956390" cy="1965251"/>
            </a:xfrm>
          </p:grpSpPr>
          <p:sp>
            <p:nvSpPr>
              <p:cNvPr id="291" name="Retângulo 290">
                <a:extLst>
                  <a:ext uri="{FF2B5EF4-FFF2-40B4-BE49-F238E27FC236}">
                    <a16:creationId xmlns:a16="http://schemas.microsoft.com/office/drawing/2014/main" id="{DF958484-53E3-A532-CE1E-9F9B9DAB511A}"/>
                  </a:ext>
                </a:extLst>
              </p:cNvPr>
              <p:cNvSpPr/>
              <p:nvPr/>
            </p:nvSpPr>
            <p:spPr>
              <a:xfrm>
                <a:off x="524540" y="2592572"/>
                <a:ext cx="1956390" cy="196525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144000" rtlCol="0" anchor="t"/>
              <a:lstStyle/>
              <a:p>
                <a:pPr algn="ctr"/>
                <a:r>
                  <a:rPr lang="pt-BR" dirty="0">
                    <a:solidFill>
                      <a:schemeClr val="tx1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Artigo</a:t>
                </a:r>
              </a:p>
              <a:p>
                <a:pPr algn="ctr"/>
                <a:endParaRPr lang="pt-BR" dirty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algn="ctr"/>
                <a:endParaRPr lang="pt-BR" dirty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algn="ctr"/>
                <a:endParaRPr lang="pt-BR" dirty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algn="ctr"/>
                <a:endParaRPr lang="pt-BR" dirty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  <p:cxnSp>
            <p:nvCxnSpPr>
              <p:cNvPr id="292" name="Conector reto 291">
                <a:extLst>
                  <a:ext uri="{FF2B5EF4-FFF2-40B4-BE49-F238E27FC236}">
                    <a16:creationId xmlns:a16="http://schemas.microsoft.com/office/drawing/2014/main" id="{DA3458E4-A37F-9DFC-DA31-63B087245526}"/>
                  </a:ext>
                </a:extLst>
              </p:cNvPr>
              <p:cNvCxnSpPr/>
              <p:nvPr/>
            </p:nvCxnSpPr>
            <p:spPr>
              <a:xfrm>
                <a:off x="673395" y="3168502"/>
                <a:ext cx="1708298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Conector reto 292">
                <a:extLst>
                  <a:ext uri="{FF2B5EF4-FFF2-40B4-BE49-F238E27FC236}">
                    <a16:creationId xmlns:a16="http://schemas.microsoft.com/office/drawing/2014/main" id="{F461E9A3-3428-944A-E15C-22345C804359}"/>
                  </a:ext>
                </a:extLst>
              </p:cNvPr>
              <p:cNvCxnSpPr/>
              <p:nvPr/>
            </p:nvCxnSpPr>
            <p:spPr>
              <a:xfrm>
                <a:off x="673395" y="3306725"/>
                <a:ext cx="1708298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Conector reto 293">
                <a:extLst>
                  <a:ext uri="{FF2B5EF4-FFF2-40B4-BE49-F238E27FC236}">
                    <a16:creationId xmlns:a16="http://schemas.microsoft.com/office/drawing/2014/main" id="{7B49CA5C-8583-A64F-93C6-B145562FD19D}"/>
                  </a:ext>
                </a:extLst>
              </p:cNvPr>
              <p:cNvCxnSpPr/>
              <p:nvPr/>
            </p:nvCxnSpPr>
            <p:spPr>
              <a:xfrm>
                <a:off x="673395" y="3429000"/>
                <a:ext cx="1708298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Conector reto 294">
                <a:extLst>
                  <a:ext uri="{FF2B5EF4-FFF2-40B4-BE49-F238E27FC236}">
                    <a16:creationId xmlns:a16="http://schemas.microsoft.com/office/drawing/2014/main" id="{142F5A5D-AAF0-1B76-C9E1-D6D84CAF621F}"/>
                  </a:ext>
                </a:extLst>
              </p:cNvPr>
              <p:cNvCxnSpPr/>
              <p:nvPr/>
            </p:nvCxnSpPr>
            <p:spPr>
              <a:xfrm>
                <a:off x="673395" y="3561907"/>
                <a:ext cx="1708298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Conector reto 295">
                <a:extLst>
                  <a:ext uri="{FF2B5EF4-FFF2-40B4-BE49-F238E27FC236}">
                    <a16:creationId xmlns:a16="http://schemas.microsoft.com/office/drawing/2014/main" id="{F646834E-9B1F-ED7F-4C0E-EC36D6B71441}"/>
                  </a:ext>
                </a:extLst>
              </p:cNvPr>
              <p:cNvCxnSpPr/>
              <p:nvPr/>
            </p:nvCxnSpPr>
            <p:spPr>
              <a:xfrm>
                <a:off x="673395" y="3700130"/>
                <a:ext cx="1708298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" name="Conector reto 296">
                <a:extLst>
                  <a:ext uri="{FF2B5EF4-FFF2-40B4-BE49-F238E27FC236}">
                    <a16:creationId xmlns:a16="http://schemas.microsoft.com/office/drawing/2014/main" id="{45764457-9937-BF16-E8D9-2ED889C3672E}"/>
                  </a:ext>
                </a:extLst>
              </p:cNvPr>
              <p:cNvCxnSpPr/>
              <p:nvPr/>
            </p:nvCxnSpPr>
            <p:spPr>
              <a:xfrm>
                <a:off x="673395" y="3822405"/>
                <a:ext cx="1708298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Conector reto 297">
                <a:extLst>
                  <a:ext uri="{FF2B5EF4-FFF2-40B4-BE49-F238E27FC236}">
                    <a16:creationId xmlns:a16="http://schemas.microsoft.com/office/drawing/2014/main" id="{8E3B3F13-C4C7-C265-81AC-0D39C13E22CD}"/>
                  </a:ext>
                </a:extLst>
              </p:cNvPr>
              <p:cNvCxnSpPr/>
              <p:nvPr/>
            </p:nvCxnSpPr>
            <p:spPr>
              <a:xfrm>
                <a:off x="673395" y="3941135"/>
                <a:ext cx="1708298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Conector reto 298">
                <a:extLst>
                  <a:ext uri="{FF2B5EF4-FFF2-40B4-BE49-F238E27FC236}">
                    <a16:creationId xmlns:a16="http://schemas.microsoft.com/office/drawing/2014/main" id="{1F0250FB-B7C6-04FB-74AF-8D9ADE1CF69B}"/>
                  </a:ext>
                </a:extLst>
              </p:cNvPr>
              <p:cNvCxnSpPr/>
              <p:nvPr/>
            </p:nvCxnSpPr>
            <p:spPr>
              <a:xfrm>
                <a:off x="673395" y="4079358"/>
                <a:ext cx="1708298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Conector reto 299">
                <a:extLst>
                  <a:ext uri="{FF2B5EF4-FFF2-40B4-BE49-F238E27FC236}">
                    <a16:creationId xmlns:a16="http://schemas.microsoft.com/office/drawing/2014/main" id="{D206BB66-1A1A-7CD5-37DF-6B854805F99E}"/>
                  </a:ext>
                </a:extLst>
              </p:cNvPr>
              <p:cNvCxnSpPr/>
              <p:nvPr/>
            </p:nvCxnSpPr>
            <p:spPr>
              <a:xfrm>
                <a:off x="673395" y="4201633"/>
                <a:ext cx="1708298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99" name="Retângulo 398">
            <a:extLst>
              <a:ext uri="{FF2B5EF4-FFF2-40B4-BE49-F238E27FC236}">
                <a16:creationId xmlns:a16="http://schemas.microsoft.com/office/drawing/2014/main" id="{F11FAD1C-2A46-C6BB-AFF7-111773897D22}"/>
              </a:ext>
            </a:extLst>
          </p:cNvPr>
          <p:cNvSpPr/>
          <p:nvPr/>
        </p:nvSpPr>
        <p:spPr>
          <a:xfrm>
            <a:off x="9165265" y="1159766"/>
            <a:ext cx="2760329" cy="1758028"/>
          </a:xfrm>
          <a:prstGeom prst="rect">
            <a:avLst/>
          </a:prstGeom>
          <a:solidFill>
            <a:srgbClr val="E0375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pt-BR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Modelos customizados suportam, além de texto, arquivos em PDF, Word e Imagens.</a:t>
            </a:r>
          </a:p>
        </p:txBody>
      </p:sp>
    </p:spTree>
    <p:extLst>
      <p:ext uri="{BB962C8B-B14F-4D97-AF65-F5344CB8AC3E}">
        <p14:creationId xmlns:p14="http://schemas.microsoft.com/office/powerpoint/2010/main" val="231318005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410;p22">
            <a:extLst>
              <a:ext uri="{FF2B5EF4-FFF2-40B4-BE49-F238E27FC236}">
                <a16:creationId xmlns:a16="http://schemas.microsoft.com/office/drawing/2014/main" id="{98287A52-791D-DB79-865C-E6FA005D5B1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80416" y="268225"/>
            <a:ext cx="10515600" cy="573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800"/>
              <a:buFont typeface="Roboto"/>
              <a:buNone/>
            </a:pPr>
            <a:r>
              <a:rPr lang="pt-BR" sz="2800" b="1" dirty="0">
                <a:solidFill>
                  <a:srgbClr val="E0375F"/>
                </a:solidFill>
                <a:latin typeface="Roboto"/>
                <a:ea typeface="Roboto"/>
                <a:cs typeface="Roboto"/>
                <a:sym typeface="Roboto"/>
              </a:rPr>
              <a:t>AMAZON COMPREHEND</a:t>
            </a:r>
            <a:r>
              <a:rPr lang="pt-BR" sz="2800" dirty="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: MODELO CUSTOMIZADO</a:t>
            </a:r>
            <a:endParaRPr sz="2800" b="1" dirty="0">
              <a:solidFill>
                <a:srgbClr val="E0375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" name="Google Shape;411;p22">
            <a:extLst>
              <a:ext uri="{FF2B5EF4-FFF2-40B4-BE49-F238E27FC236}">
                <a16:creationId xmlns:a16="http://schemas.microsoft.com/office/drawing/2014/main" id="{47BC3B94-5413-290A-9D7B-0D26EFA0DCB0}"/>
              </a:ext>
            </a:extLst>
          </p:cNvPr>
          <p:cNvSpPr txBox="1"/>
          <p:nvPr/>
        </p:nvSpPr>
        <p:spPr>
          <a:xfrm>
            <a:off x="280416" y="1321317"/>
            <a:ext cx="9479369" cy="48012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000"/>
              <a:buFont typeface="Arial"/>
              <a:buNone/>
              <a:tabLst/>
              <a:defRPr/>
            </a:pPr>
            <a:r>
              <a:rPr lang="pt-BR" sz="1800" dirty="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O </a:t>
            </a:r>
            <a:r>
              <a:rPr lang="pt-BR" sz="1800" dirty="0" err="1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dataset</a:t>
            </a:r>
            <a:r>
              <a:rPr lang="pt-BR" sz="1800" dirty="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 que iremos trabalhar são de notícias categorizadas da BBC News.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000"/>
              <a:buFont typeface="Arial"/>
              <a:buNone/>
              <a:tabLst/>
              <a:defRPr/>
            </a:pPr>
            <a:endParaRPr lang="pt-BR" sz="1800" dirty="0">
              <a:solidFill>
                <a:srgbClr val="94A2AC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000"/>
              <a:buFont typeface="Arial"/>
              <a:buNone/>
              <a:tabLst/>
              <a:defRPr/>
            </a:pPr>
            <a:r>
              <a:rPr lang="pt-BR" sz="1800" dirty="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Os dados podem ser baixados da universidade </a:t>
            </a:r>
            <a:r>
              <a:rPr lang="pt-BR" sz="1800" dirty="0" err="1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College</a:t>
            </a:r>
            <a:r>
              <a:rPr lang="pt-BR" sz="1800" dirty="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 Dublin (</a:t>
            </a:r>
            <a:r>
              <a:rPr lang="pt-BR" sz="1800" dirty="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http://mlg.ucd.ie/</a:t>
            </a:r>
            <a:r>
              <a:rPr lang="pt-BR" sz="1800" dirty="0" err="1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datasets</a:t>
            </a:r>
            <a:r>
              <a:rPr lang="pt-BR" sz="1800" dirty="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/bbc.html</a:t>
            </a:r>
            <a:r>
              <a:rPr lang="pt-BR" sz="1800" dirty="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) ou diretamente deste repositório da qual os dados já foram tratadas (</a:t>
            </a:r>
            <a:r>
              <a:rPr lang="pt-BR" sz="1800" dirty="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https://github.com/</a:t>
            </a:r>
            <a:r>
              <a:rPr lang="pt-BR" sz="1800" dirty="0" err="1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michelpf</a:t>
            </a:r>
            <a:r>
              <a:rPr lang="pt-BR" sz="1800" dirty="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/</a:t>
            </a:r>
            <a:r>
              <a:rPr lang="pt-BR" sz="1800" dirty="0" err="1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dataset-bbc-news-category</a:t>
            </a:r>
            <a:r>
              <a:rPr lang="pt-BR" sz="1800" dirty="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). Neste último repositório tem os passos para transformar os dados para o formato necessário do </a:t>
            </a:r>
            <a:r>
              <a:rPr lang="pt-BR" sz="1800" dirty="0" err="1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Comprehend</a:t>
            </a:r>
            <a:r>
              <a:rPr lang="pt-BR" sz="1800" dirty="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000"/>
              <a:buFont typeface="Arial"/>
              <a:buNone/>
              <a:tabLst/>
              <a:defRPr/>
            </a:pPr>
            <a:endParaRPr lang="pt-BR" sz="1800" dirty="0">
              <a:solidFill>
                <a:srgbClr val="94A2AC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000"/>
              <a:buFont typeface="Arial"/>
              <a:buNone/>
              <a:tabLst/>
              <a:defRPr/>
            </a:pPr>
            <a:r>
              <a:rPr lang="pt-BR" sz="1800" dirty="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O </a:t>
            </a:r>
            <a:r>
              <a:rPr lang="pt-BR" sz="1800" dirty="0" err="1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dataset</a:t>
            </a:r>
            <a:r>
              <a:rPr lang="pt-BR" sz="1800" dirty="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 possui as seguintes categorias: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000"/>
              <a:buFont typeface="Arial"/>
              <a:buNone/>
              <a:tabLst/>
              <a:defRPr/>
            </a:pPr>
            <a:endParaRPr lang="pt-BR" sz="1800" dirty="0">
              <a:solidFill>
                <a:srgbClr val="94A2AC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000"/>
              <a:buFont typeface="Arial" panose="020B0604020202020204" pitchFamily="34" charset="0"/>
              <a:buChar char="•"/>
              <a:tabLst/>
              <a:defRPr/>
            </a:pPr>
            <a:r>
              <a:rPr lang="pt-BR" sz="1800" dirty="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Business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000"/>
              <a:buFont typeface="Arial" panose="020B0604020202020204" pitchFamily="34" charset="0"/>
              <a:buChar char="•"/>
              <a:tabLst/>
              <a:defRPr/>
            </a:pPr>
            <a:r>
              <a:rPr lang="pt-BR" sz="1800" dirty="0" err="1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Entertainment</a:t>
            </a:r>
            <a:endParaRPr lang="pt-BR" sz="1800" dirty="0">
              <a:solidFill>
                <a:srgbClr val="94A2AC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000"/>
              <a:buFont typeface="Arial" panose="020B0604020202020204" pitchFamily="34" charset="0"/>
              <a:buChar char="•"/>
              <a:tabLst/>
              <a:defRPr/>
            </a:pPr>
            <a:r>
              <a:rPr lang="pt-BR" sz="1800" dirty="0" err="1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Politics</a:t>
            </a:r>
            <a:endParaRPr lang="pt-BR" sz="1800" dirty="0">
              <a:solidFill>
                <a:srgbClr val="94A2AC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000"/>
              <a:buFont typeface="Arial" panose="020B0604020202020204" pitchFamily="34" charset="0"/>
              <a:buChar char="•"/>
              <a:tabLst/>
              <a:defRPr/>
            </a:pPr>
            <a:r>
              <a:rPr lang="pt-BR" sz="1800" dirty="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Sport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000"/>
              <a:buFont typeface="Arial" panose="020B0604020202020204" pitchFamily="34" charset="0"/>
              <a:buChar char="•"/>
              <a:tabLst/>
              <a:defRPr/>
            </a:pPr>
            <a:r>
              <a:rPr lang="pt-BR" sz="1800" dirty="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Tech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000"/>
              <a:buFont typeface="Arial" panose="020B0604020202020204" pitchFamily="34" charset="0"/>
              <a:buChar char="•"/>
              <a:tabLst/>
              <a:defRPr/>
            </a:pPr>
            <a:endParaRPr lang="pt-BR" sz="1800" dirty="0">
              <a:solidFill>
                <a:srgbClr val="94A2AC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R="0" lvl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000"/>
              <a:tabLst/>
              <a:defRPr/>
            </a:pPr>
            <a:r>
              <a:rPr lang="pt-BR" sz="1800" dirty="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Em cada pasta de cada categoria possuem os textos referentes a ela, no formato TXT.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4D89F51-4AA2-B515-A754-1551CD6310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4432" y="3273884"/>
            <a:ext cx="1403167" cy="896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596355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3F3"/>
        </a:solidFill>
        <a:effectLst/>
      </p:bgPr>
    </p:bg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410;p22">
            <a:extLst>
              <a:ext uri="{FF2B5EF4-FFF2-40B4-BE49-F238E27FC236}">
                <a16:creationId xmlns:a16="http://schemas.microsoft.com/office/drawing/2014/main" id="{98287A52-791D-DB79-865C-E6FA005D5B1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80416" y="268225"/>
            <a:ext cx="10515600" cy="573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800"/>
              <a:buFont typeface="Roboto"/>
              <a:buNone/>
            </a:pPr>
            <a:r>
              <a:rPr lang="pt-BR" sz="2800" b="1" dirty="0">
                <a:solidFill>
                  <a:srgbClr val="E0375F"/>
                </a:solidFill>
                <a:latin typeface="Roboto"/>
                <a:ea typeface="Roboto"/>
                <a:cs typeface="Roboto"/>
                <a:sym typeface="Roboto"/>
              </a:rPr>
              <a:t>AMAZON COMPREHEND</a:t>
            </a:r>
            <a:r>
              <a:rPr lang="pt-BR" sz="2800" dirty="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: MODELO CUSTOMIZADO</a:t>
            </a:r>
            <a:endParaRPr sz="2800" b="1" dirty="0">
              <a:solidFill>
                <a:srgbClr val="E0375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" name="Google Shape;411;p22">
            <a:extLst>
              <a:ext uri="{FF2B5EF4-FFF2-40B4-BE49-F238E27FC236}">
                <a16:creationId xmlns:a16="http://schemas.microsoft.com/office/drawing/2014/main" id="{47BC3B94-5413-290A-9D7B-0D26EFA0DCB0}"/>
              </a:ext>
            </a:extLst>
          </p:cNvPr>
          <p:cNvSpPr txBox="1"/>
          <p:nvPr/>
        </p:nvSpPr>
        <p:spPr>
          <a:xfrm>
            <a:off x="323850" y="981075"/>
            <a:ext cx="11584615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000"/>
              <a:buFont typeface="Arial"/>
              <a:buNone/>
              <a:tabLst/>
              <a:defRPr/>
            </a:pPr>
            <a:r>
              <a:rPr lang="pt-BR" sz="1800" dirty="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Primeiro, precisamos criar um modelo, e depois treiná-lo para torna-lo utilizável.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000"/>
              <a:buFont typeface="Arial"/>
              <a:buNone/>
              <a:tabLst/>
              <a:defRPr/>
            </a:pPr>
            <a:r>
              <a:rPr lang="pt-BR" sz="1800" dirty="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Informações de identificação.</a:t>
            </a:r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FCC1AEDB-158A-7064-8D9B-0CF39894CC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5950" y="2051755"/>
            <a:ext cx="7760099" cy="4172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79961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3F3"/>
        </a:solidFill>
        <a:effectLst/>
      </p:bgPr>
    </p:bg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410;p22">
            <a:extLst>
              <a:ext uri="{FF2B5EF4-FFF2-40B4-BE49-F238E27FC236}">
                <a16:creationId xmlns:a16="http://schemas.microsoft.com/office/drawing/2014/main" id="{98287A52-791D-DB79-865C-E6FA005D5B1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80416" y="268225"/>
            <a:ext cx="10515600" cy="573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800"/>
              <a:buFont typeface="Roboto"/>
              <a:buNone/>
            </a:pPr>
            <a:r>
              <a:rPr lang="pt-BR" sz="2800" b="1" dirty="0">
                <a:solidFill>
                  <a:srgbClr val="E0375F"/>
                </a:solidFill>
                <a:latin typeface="Roboto"/>
                <a:ea typeface="Roboto"/>
                <a:cs typeface="Roboto"/>
                <a:sym typeface="Roboto"/>
              </a:rPr>
              <a:t>AMAZON COMPREHEND</a:t>
            </a:r>
            <a:r>
              <a:rPr lang="pt-BR" sz="2800" dirty="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: MODELO CUSTOMIZADO</a:t>
            </a:r>
            <a:endParaRPr sz="2800" b="1" dirty="0">
              <a:solidFill>
                <a:srgbClr val="E0375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" name="Google Shape;411;p22">
            <a:extLst>
              <a:ext uri="{FF2B5EF4-FFF2-40B4-BE49-F238E27FC236}">
                <a16:creationId xmlns:a16="http://schemas.microsoft.com/office/drawing/2014/main" id="{47BC3B94-5413-290A-9D7B-0D26EFA0DCB0}"/>
              </a:ext>
            </a:extLst>
          </p:cNvPr>
          <p:cNvSpPr txBox="1"/>
          <p:nvPr/>
        </p:nvSpPr>
        <p:spPr>
          <a:xfrm>
            <a:off x="323850" y="981075"/>
            <a:ext cx="11584615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000"/>
              <a:buFont typeface="Arial"/>
              <a:buNone/>
              <a:tabLst/>
              <a:defRPr/>
            </a:pPr>
            <a:r>
              <a:rPr lang="pt-BR" sz="1800" dirty="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Informações de dados, como o uso de texto plano ou PDF, Word ou CSV combinados.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000"/>
              <a:buFont typeface="Arial"/>
              <a:buNone/>
              <a:tabLst/>
              <a:defRPr/>
            </a:pPr>
            <a:r>
              <a:rPr lang="pt-BR" sz="1800" dirty="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Tipo de formato de dados, neste caso utilizaremos o CSV sem necessidade de aumentar os dados existentes.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E3057E8-05FD-6229-31EF-6273E286F0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3468"/>
          <a:stretch/>
        </p:blipFill>
        <p:spPr>
          <a:xfrm>
            <a:off x="620664" y="1923134"/>
            <a:ext cx="5027001" cy="4562725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EFE69DF4-EBA6-CF94-4721-D9DD21D3D5C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8165"/>
          <a:stretch/>
        </p:blipFill>
        <p:spPr>
          <a:xfrm>
            <a:off x="6449078" y="1923134"/>
            <a:ext cx="5027001" cy="2183219"/>
          </a:xfrm>
          <a:prstGeom prst="rect">
            <a:avLst/>
          </a:prstGeom>
        </p:spPr>
      </p:pic>
      <p:sp>
        <p:nvSpPr>
          <p:cNvPr id="5" name="Google Shape;411;p22">
            <a:extLst>
              <a:ext uri="{FF2B5EF4-FFF2-40B4-BE49-F238E27FC236}">
                <a16:creationId xmlns:a16="http://schemas.microsoft.com/office/drawing/2014/main" id="{B4EBCA0B-E6CE-087D-3E51-554C615DBEFA}"/>
              </a:ext>
            </a:extLst>
          </p:cNvPr>
          <p:cNvSpPr txBox="1"/>
          <p:nvPr/>
        </p:nvSpPr>
        <p:spPr>
          <a:xfrm>
            <a:off x="6449078" y="4283562"/>
            <a:ext cx="5027001" cy="1569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000"/>
              <a:buFont typeface="Arial"/>
              <a:buNone/>
              <a:tabLst/>
              <a:defRPr/>
            </a:pPr>
            <a:r>
              <a:rPr lang="pt-BR" sz="1600" dirty="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O classificador poderá ser </a:t>
            </a:r>
            <a:r>
              <a:rPr lang="pt-BR" sz="1600" dirty="0" err="1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multi</a:t>
            </a:r>
            <a:r>
              <a:rPr lang="pt-BR" sz="1600" dirty="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 ou single </a:t>
            </a:r>
            <a:r>
              <a:rPr lang="pt-BR" sz="1600" dirty="0" err="1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label</a:t>
            </a:r>
            <a:r>
              <a:rPr lang="pt-BR" sz="1600" dirty="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, ou seja, podemos adicionar mais de um </a:t>
            </a:r>
            <a:r>
              <a:rPr lang="pt-BR" sz="1600" dirty="0" err="1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label</a:t>
            </a:r>
            <a:r>
              <a:rPr lang="pt-BR" sz="1600" dirty="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 para cada documento.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000"/>
              <a:buFont typeface="Arial"/>
              <a:buNone/>
              <a:tabLst/>
              <a:defRPr/>
            </a:pPr>
            <a:endParaRPr lang="pt-BR" sz="1600" dirty="0">
              <a:solidFill>
                <a:srgbClr val="94A2AC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000"/>
              <a:buFont typeface="Arial"/>
              <a:buNone/>
              <a:tabLst/>
              <a:defRPr/>
            </a:pPr>
            <a:r>
              <a:rPr lang="pt-BR" sz="1600" dirty="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Por fim local dos arquivos de treinamento e como o treinamento irá dividir os dados de teste.</a:t>
            </a:r>
          </a:p>
        </p:txBody>
      </p:sp>
    </p:spTree>
    <p:extLst>
      <p:ext uri="{BB962C8B-B14F-4D97-AF65-F5344CB8AC3E}">
        <p14:creationId xmlns:p14="http://schemas.microsoft.com/office/powerpoint/2010/main" val="107870734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3F3"/>
        </a:solidFill>
        <a:effectLst/>
      </p:bgPr>
    </p:bg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410;p22">
            <a:extLst>
              <a:ext uri="{FF2B5EF4-FFF2-40B4-BE49-F238E27FC236}">
                <a16:creationId xmlns:a16="http://schemas.microsoft.com/office/drawing/2014/main" id="{98287A52-791D-DB79-865C-E6FA005D5B1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80416" y="268225"/>
            <a:ext cx="10515600" cy="573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800"/>
              <a:buFont typeface="Roboto"/>
              <a:buNone/>
            </a:pPr>
            <a:r>
              <a:rPr lang="pt-BR" sz="2800" b="1" dirty="0">
                <a:solidFill>
                  <a:srgbClr val="E0375F"/>
                </a:solidFill>
                <a:latin typeface="Roboto"/>
                <a:ea typeface="Roboto"/>
                <a:cs typeface="Roboto"/>
                <a:sym typeface="Roboto"/>
              </a:rPr>
              <a:t>AMAZON COMPREHEND</a:t>
            </a:r>
            <a:r>
              <a:rPr lang="pt-BR" sz="2800" dirty="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: MODELO CUSTOMIZADO</a:t>
            </a:r>
            <a:endParaRPr sz="2800" b="1" dirty="0">
              <a:solidFill>
                <a:srgbClr val="E0375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" name="Google Shape;411;p22">
            <a:extLst>
              <a:ext uri="{FF2B5EF4-FFF2-40B4-BE49-F238E27FC236}">
                <a16:creationId xmlns:a16="http://schemas.microsoft.com/office/drawing/2014/main" id="{47BC3B94-5413-290A-9D7B-0D26EFA0DCB0}"/>
              </a:ext>
            </a:extLst>
          </p:cNvPr>
          <p:cNvSpPr txBox="1"/>
          <p:nvPr/>
        </p:nvSpPr>
        <p:spPr>
          <a:xfrm>
            <a:off x="323850" y="981075"/>
            <a:ext cx="11584615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000"/>
              <a:buFont typeface="Arial"/>
              <a:buNone/>
              <a:tabLst/>
              <a:defRPr/>
            </a:pPr>
            <a:r>
              <a:rPr lang="pt-BR" sz="1800" dirty="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A última etapa é configurar uma </a:t>
            </a:r>
            <a:r>
              <a:rPr lang="pt-BR" sz="1800" i="1" dirty="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role</a:t>
            </a:r>
            <a:r>
              <a:rPr lang="pt-BR" sz="1800" dirty="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 que tem permissão para escrever e ler nos </a:t>
            </a:r>
            <a:r>
              <a:rPr lang="pt-BR" sz="1800" i="1" dirty="0" err="1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buckets</a:t>
            </a:r>
            <a:r>
              <a:rPr lang="pt-BR" sz="1800" dirty="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 informados.</a:t>
            </a:r>
          </a:p>
        </p:txBody>
      </p:sp>
      <p:sp>
        <p:nvSpPr>
          <p:cNvPr id="5" name="Google Shape;411;p22">
            <a:extLst>
              <a:ext uri="{FF2B5EF4-FFF2-40B4-BE49-F238E27FC236}">
                <a16:creationId xmlns:a16="http://schemas.microsoft.com/office/drawing/2014/main" id="{B4EBCA0B-E6CE-087D-3E51-554C615DBEFA}"/>
              </a:ext>
            </a:extLst>
          </p:cNvPr>
          <p:cNvSpPr txBox="1"/>
          <p:nvPr/>
        </p:nvSpPr>
        <p:spPr>
          <a:xfrm>
            <a:off x="8201246" y="3064361"/>
            <a:ext cx="3338628" cy="1323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000"/>
              <a:buFont typeface="Arial"/>
              <a:buNone/>
              <a:tabLst/>
              <a:defRPr/>
            </a:pPr>
            <a:r>
              <a:rPr lang="pt-BR" sz="1600" dirty="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Output data é opcional, traz dados de classificação como a matriz de confusão. Estes dados também são apresentados na console depois do treinamento.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C6F854D-7DA1-A856-EF6F-8E09B2C06F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850" y="1490192"/>
            <a:ext cx="7702946" cy="4997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2720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3F3"/>
        </a:solidFill>
        <a:effectLst/>
      </p:bgPr>
    </p:bg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410;p22">
            <a:extLst>
              <a:ext uri="{FF2B5EF4-FFF2-40B4-BE49-F238E27FC236}">
                <a16:creationId xmlns:a16="http://schemas.microsoft.com/office/drawing/2014/main" id="{98287A52-791D-DB79-865C-E6FA005D5B1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80416" y="268225"/>
            <a:ext cx="10515600" cy="573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800"/>
              <a:buFont typeface="Roboto"/>
              <a:buNone/>
            </a:pPr>
            <a:r>
              <a:rPr lang="pt-BR" sz="2800" b="1" dirty="0">
                <a:solidFill>
                  <a:srgbClr val="E0375F"/>
                </a:solidFill>
                <a:latin typeface="Roboto"/>
                <a:ea typeface="Roboto"/>
                <a:cs typeface="Roboto"/>
                <a:sym typeface="Roboto"/>
              </a:rPr>
              <a:t>AMAZON COMPREHEND</a:t>
            </a:r>
            <a:r>
              <a:rPr lang="pt-BR" sz="2800" dirty="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: MODELO CUSTOMIZADO</a:t>
            </a:r>
            <a:endParaRPr sz="2800" b="1" dirty="0">
              <a:solidFill>
                <a:srgbClr val="E0375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" name="Google Shape;411;p22">
            <a:extLst>
              <a:ext uri="{FF2B5EF4-FFF2-40B4-BE49-F238E27FC236}">
                <a16:creationId xmlns:a16="http://schemas.microsoft.com/office/drawing/2014/main" id="{47BC3B94-5413-290A-9D7B-0D26EFA0DCB0}"/>
              </a:ext>
            </a:extLst>
          </p:cNvPr>
          <p:cNvSpPr txBox="1"/>
          <p:nvPr/>
        </p:nvSpPr>
        <p:spPr>
          <a:xfrm>
            <a:off x="323850" y="981075"/>
            <a:ext cx="11584615" cy="2308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000"/>
              <a:buFont typeface="Arial"/>
              <a:buNone/>
              <a:tabLst/>
              <a:defRPr/>
            </a:pPr>
            <a:r>
              <a:rPr lang="pt-BR" sz="1600" dirty="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Depois do treinamento ter sido concluído, verificamos se as métricas estão em patamares mínimos, ou seja, dados de precisão acima de 80% (isso varia com a especificação de cada projeto).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000"/>
              <a:buFont typeface="Arial"/>
              <a:buNone/>
              <a:tabLst/>
              <a:defRPr/>
            </a:pPr>
            <a:endParaRPr lang="pt-BR" sz="1600" dirty="0">
              <a:solidFill>
                <a:srgbClr val="94A2AC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000"/>
              <a:buFont typeface="Arial"/>
              <a:buNone/>
              <a:tabLst/>
              <a:defRPr/>
            </a:pPr>
            <a:r>
              <a:rPr lang="pt-BR" sz="1600" dirty="0" err="1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Accuracy</a:t>
            </a:r>
            <a:r>
              <a:rPr lang="pt-BR" sz="1600" dirty="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: percentual de classificações feitas corretamente total.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000"/>
              <a:buFont typeface="Arial"/>
              <a:buNone/>
              <a:tabLst/>
              <a:defRPr/>
            </a:pPr>
            <a:r>
              <a:rPr lang="pt-BR" sz="1600" dirty="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Os valores de </a:t>
            </a:r>
            <a:r>
              <a:rPr lang="pt-BR" sz="1600" dirty="0" err="1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Precision</a:t>
            </a:r>
            <a:r>
              <a:rPr lang="pt-BR" sz="1600" dirty="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, Recall e F1 Score são calculados como média de cada classe, por isso também são chamados de Macro. Os valores Micro são aqueles scores sem a utilização das médias, e sim com o cálculo baseado em todo o </a:t>
            </a:r>
            <a:r>
              <a:rPr lang="pt-BR" sz="1600" dirty="0" err="1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dataset</a:t>
            </a:r>
            <a:r>
              <a:rPr lang="pt-BR" sz="1600" dirty="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 de teste.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000"/>
              <a:buFont typeface="Arial"/>
              <a:buNone/>
              <a:tabLst/>
              <a:defRPr/>
            </a:pPr>
            <a:r>
              <a:rPr lang="pt-BR" sz="1600" dirty="0" err="1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Hamming</a:t>
            </a:r>
            <a:r>
              <a:rPr lang="pt-BR" sz="1600" dirty="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pt-BR" sz="1600" dirty="0" err="1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loss</a:t>
            </a:r>
            <a:r>
              <a:rPr lang="pt-BR" sz="1600" dirty="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 é a fração de </a:t>
            </a:r>
            <a:r>
              <a:rPr lang="pt-BR" sz="1600" dirty="0" err="1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labels</a:t>
            </a:r>
            <a:r>
              <a:rPr lang="pt-BR" sz="1600" dirty="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 que foram incorretamente classificados, do total existentes. Quanto menor, </a:t>
            </a:r>
            <a:r>
              <a:rPr lang="pt-BR" sz="1600" dirty="0" err="1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mlehor</a:t>
            </a:r>
            <a:r>
              <a:rPr lang="pt-BR" sz="1600" dirty="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000"/>
              <a:buFont typeface="Arial"/>
              <a:buNone/>
              <a:tabLst/>
              <a:defRPr/>
            </a:pPr>
            <a:endParaRPr lang="pt-BR" sz="1600" dirty="0">
              <a:solidFill>
                <a:srgbClr val="94A2A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FDE9F31-6ACC-14AD-2B88-351058B1BF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963" y="3113772"/>
            <a:ext cx="10617746" cy="3638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33006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410;p22">
            <a:extLst>
              <a:ext uri="{FF2B5EF4-FFF2-40B4-BE49-F238E27FC236}">
                <a16:creationId xmlns:a16="http://schemas.microsoft.com/office/drawing/2014/main" id="{98287A52-791D-DB79-865C-E6FA005D5B1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80416" y="268225"/>
            <a:ext cx="10515600" cy="573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800"/>
              <a:buFont typeface="Roboto"/>
              <a:buNone/>
            </a:pPr>
            <a:r>
              <a:rPr lang="pt-BR" sz="2800" b="1" dirty="0">
                <a:solidFill>
                  <a:srgbClr val="E0375F"/>
                </a:solidFill>
                <a:latin typeface="Roboto"/>
                <a:ea typeface="Roboto"/>
                <a:cs typeface="Roboto"/>
                <a:sym typeface="Roboto"/>
              </a:rPr>
              <a:t>AMAZON COMPREHEND</a:t>
            </a:r>
            <a:r>
              <a:rPr lang="pt-BR" sz="2800" dirty="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: MODELO CUSTOMIZADO</a:t>
            </a:r>
            <a:endParaRPr sz="2800" b="1" dirty="0">
              <a:solidFill>
                <a:srgbClr val="E0375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" name="Google Shape;411;p22">
            <a:extLst>
              <a:ext uri="{FF2B5EF4-FFF2-40B4-BE49-F238E27FC236}">
                <a16:creationId xmlns:a16="http://schemas.microsoft.com/office/drawing/2014/main" id="{47BC3B94-5413-290A-9D7B-0D26EFA0DCB0}"/>
              </a:ext>
            </a:extLst>
          </p:cNvPr>
          <p:cNvSpPr txBox="1"/>
          <p:nvPr/>
        </p:nvSpPr>
        <p:spPr>
          <a:xfrm>
            <a:off x="323850" y="981075"/>
            <a:ext cx="11584615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000"/>
              <a:buFont typeface="Arial"/>
              <a:buNone/>
              <a:tabLst/>
              <a:defRPr/>
            </a:pPr>
            <a:r>
              <a:rPr lang="pt-BR" sz="1800" dirty="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A operação de classificação pode ser feita na forma em tempo real (mais caro) ou em batch </a:t>
            </a:r>
            <a:r>
              <a:rPr lang="pt-BR" sz="1800" dirty="0" err="1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job</a:t>
            </a:r>
            <a:r>
              <a:rPr lang="pt-BR" sz="1800" dirty="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 (menos caro). Sempre que possível, opte por classificações em batch.</a:t>
            </a:r>
          </a:p>
        </p:txBody>
      </p:sp>
      <p:sp>
        <p:nvSpPr>
          <p:cNvPr id="2" name="Google Shape;422;p23">
            <a:extLst>
              <a:ext uri="{FF2B5EF4-FFF2-40B4-BE49-F238E27FC236}">
                <a16:creationId xmlns:a16="http://schemas.microsoft.com/office/drawing/2014/main" id="{B3CE6C33-0D07-3BEF-DE38-23DF6902C1F4}"/>
              </a:ext>
            </a:extLst>
          </p:cNvPr>
          <p:cNvSpPr/>
          <p:nvPr/>
        </p:nvSpPr>
        <p:spPr>
          <a:xfrm>
            <a:off x="488950" y="1840016"/>
            <a:ext cx="11214100" cy="458204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/>
          <a:p>
            <a:r>
              <a:rPr lang="en-US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# </a:t>
            </a:r>
            <a:r>
              <a:rPr lang="en-US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abrindo</a:t>
            </a:r>
            <a:r>
              <a:rPr lang="en-US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sessão</a:t>
            </a:r>
            <a:endParaRPr lang="en-US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Roboto"/>
            </a:endParaRPr>
          </a:p>
          <a:p>
            <a:r>
              <a:rPr lang="en-US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session = boto3.Session(</a:t>
            </a:r>
            <a:r>
              <a:rPr lang="en-US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aws_access_key_id</a:t>
            </a:r>
            <a:r>
              <a:rPr lang="en-US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=ACCESS_ID, </a:t>
            </a:r>
            <a:r>
              <a:rPr lang="en-US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aws_secret_access_key</a:t>
            </a:r>
            <a:r>
              <a:rPr lang="en-US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= ACCESS_KEY)</a:t>
            </a:r>
          </a:p>
          <a:p>
            <a:r>
              <a:rPr lang="en-US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# </a:t>
            </a:r>
            <a:r>
              <a:rPr lang="en-US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criando</a:t>
            </a:r>
            <a:r>
              <a:rPr lang="en-US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cliente</a:t>
            </a:r>
            <a:endParaRPr lang="en-US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Roboto"/>
            </a:endParaRPr>
          </a:p>
          <a:p>
            <a:r>
              <a:rPr lang="en-US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client = </a:t>
            </a:r>
            <a:r>
              <a:rPr lang="en-US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session.client</a:t>
            </a:r>
            <a:r>
              <a:rPr lang="en-US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("comprehend", </a:t>
            </a:r>
            <a:r>
              <a:rPr lang="en-US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region_name</a:t>
            </a:r>
            <a:r>
              <a:rPr lang="en-US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=region)</a:t>
            </a:r>
          </a:p>
          <a:p>
            <a:endParaRPr lang="en-US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Roboto"/>
            </a:endParaRPr>
          </a:p>
          <a:p>
            <a:r>
              <a:rPr lang="en-US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# </a:t>
            </a:r>
            <a:r>
              <a:rPr lang="en-US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realizando</a:t>
            </a:r>
            <a:r>
              <a:rPr lang="en-US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 a </a:t>
            </a:r>
            <a:r>
              <a:rPr lang="en-US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requisição</a:t>
            </a:r>
            <a:r>
              <a:rPr lang="en-US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 de </a:t>
            </a:r>
            <a:r>
              <a:rPr lang="en-US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classificação</a:t>
            </a:r>
            <a:endParaRPr lang="en-US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Roboto"/>
            </a:endParaRPr>
          </a:p>
          <a:p>
            <a:r>
              <a:rPr lang="en-US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# </a:t>
            </a:r>
            <a:r>
              <a:rPr lang="en-US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neste</a:t>
            </a:r>
            <a:r>
              <a:rPr lang="en-US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caso</a:t>
            </a:r>
            <a:r>
              <a:rPr lang="en-US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, </a:t>
            </a:r>
            <a:r>
              <a:rPr lang="en-US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executando</a:t>
            </a:r>
            <a:r>
              <a:rPr lang="en-US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 no </a:t>
            </a:r>
            <a:r>
              <a:rPr lang="en-US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Colab</a:t>
            </a:r>
            <a:r>
              <a:rPr lang="en-US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, </a:t>
            </a:r>
            <a:r>
              <a:rPr lang="en-US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precisamos</a:t>
            </a:r>
            <a:r>
              <a:rPr lang="en-US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permitir</a:t>
            </a:r>
            <a:r>
              <a:rPr lang="en-US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 a role </a:t>
            </a:r>
            <a:r>
              <a:rPr lang="en-US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abaixo</a:t>
            </a:r>
            <a:r>
              <a:rPr lang="en-US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 para o </a:t>
            </a:r>
            <a:r>
              <a:rPr lang="en-US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usuário</a:t>
            </a:r>
            <a:r>
              <a:rPr lang="en-US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associado</a:t>
            </a:r>
            <a:r>
              <a:rPr lang="en-US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 com a </a:t>
            </a:r>
            <a:r>
              <a:rPr lang="en-US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sessão</a:t>
            </a:r>
            <a:endParaRPr lang="en-US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Roboto"/>
            </a:endParaRPr>
          </a:p>
          <a:p>
            <a:r>
              <a:rPr lang="en-US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response = </a:t>
            </a:r>
            <a:r>
              <a:rPr lang="en-US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client.start_document_classification_job</a:t>
            </a:r>
            <a:r>
              <a:rPr lang="en-US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(</a:t>
            </a:r>
          </a:p>
          <a:p>
            <a:r>
              <a:rPr lang="en-US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    </a:t>
            </a:r>
            <a:r>
              <a:rPr lang="en-US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JobName</a:t>
            </a:r>
            <a:r>
              <a:rPr lang="en-US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="</a:t>
            </a:r>
            <a:r>
              <a:rPr lang="en-US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NewsCategoryClassifier_Job</a:t>
            </a:r>
            <a:r>
              <a:rPr lang="en-US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",</a:t>
            </a:r>
          </a:p>
          <a:p>
            <a:r>
              <a:rPr lang="en-US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    </a:t>
            </a:r>
            <a:r>
              <a:rPr lang="en-US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DocumentClassifierArn</a:t>
            </a:r>
            <a:r>
              <a:rPr lang="en-US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="arn:aws:comprehend:us-east-1:989944764342:document-classifier/</a:t>
            </a:r>
            <a:r>
              <a:rPr lang="en-US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NewsCategoryClassifier</a:t>
            </a:r>
            <a:r>
              <a:rPr lang="en-US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/version/1",</a:t>
            </a:r>
          </a:p>
          <a:p>
            <a:r>
              <a:rPr lang="en-US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    </a:t>
            </a:r>
            <a:r>
              <a:rPr lang="en-US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InputDataConfig</a:t>
            </a:r>
            <a:r>
              <a:rPr lang="en-US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={</a:t>
            </a:r>
          </a:p>
          <a:p>
            <a:r>
              <a:rPr lang="en-US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        "S3Uri": "s3://</a:t>
            </a:r>
            <a:r>
              <a:rPr lang="en-US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fiap</a:t>
            </a:r>
            <a:r>
              <a:rPr lang="en-US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-cognitive-platforms/docs/news-category/bbc_news_category_test.csv",</a:t>
            </a:r>
          </a:p>
          <a:p>
            <a:r>
              <a:rPr lang="en-US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        "</a:t>
            </a:r>
            <a:r>
              <a:rPr lang="en-US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InputFormat</a:t>
            </a:r>
            <a:r>
              <a:rPr lang="en-US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": "ONE_DOC_PER_FILE",</a:t>
            </a:r>
          </a:p>
          <a:p>
            <a:r>
              <a:rPr lang="en-US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    },</a:t>
            </a:r>
            <a:r>
              <a:rPr lang="en-US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OutputDataConfig</a:t>
            </a:r>
            <a:r>
              <a:rPr lang="en-US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={</a:t>
            </a:r>
          </a:p>
          <a:p>
            <a:r>
              <a:rPr lang="en-US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        "S3Uri": "s3://</a:t>
            </a:r>
            <a:r>
              <a:rPr lang="en-US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fiap</a:t>
            </a:r>
            <a:r>
              <a:rPr lang="en-US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-cognitive-platforms/docs/news-category/",</a:t>
            </a:r>
          </a:p>
          <a:p>
            <a:r>
              <a:rPr lang="en-US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    },</a:t>
            </a:r>
          </a:p>
          <a:p>
            <a:r>
              <a:rPr lang="en-US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    </a:t>
            </a:r>
            <a:r>
              <a:rPr lang="en-US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DataAccessRoleArn</a:t>
            </a:r>
            <a:r>
              <a:rPr lang="en-US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="</a:t>
            </a:r>
            <a:r>
              <a:rPr lang="en-US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arn:aws:iam</a:t>
            </a:r>
            <a:r>
              <a:rPr lang="en-US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::989944764342:role/</a:t>
            </a:r>
            <a:r>
              <a:rPr lang="en-US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ComprehendJob</a:t>
            </a:r>
            <a:r>
              <a:rPr lang="en-US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",</a:t>
            </a:r>
          </a:p>
          <a:p>
            <a:r>
              <a:rPr lang="en-US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    )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6D438CA3-A366-0E99-0AEB-2ADFDA3E040B}"/>
              </a:ext>
            </a:extLst>
          </p:cNvPr>
          <p:cNvSpPr/>
          <p:nvPr/>
        </p:nvSpPr>
        <p:spPr>
          <a:xfrm>
            <a:off x="3983665" y="5906332"/>
            <a:ext cx="7719385" cy="515733"/>
          </a:xfrm>
          <a:prstGeom prst="rect">
            <a:avLst/>
          </a:prstGeom>
          <a:solidFill>
            <a:srgbClr val="E0375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pt-BR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O </a:t>
            </a:r>
            <a:r>
              <a:rPr kumimoji="0" lang="pt-BR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Inputformat</a:t>
            </a:r>
            <a:r>
              <a:rPr kumimoji="0" lang="pt-BR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ONE_DOC_PER_FILE indica que os documentos estarão no mesmo arquivo CSV.</a:t>
            </a:r>
          </a:p>
        </p:txBody>
      </p:sp>
    </p:spTree>
    <p:extLst>
      <p:ext uri="{BB962C8B-B14F-4D97-AF65-F5344CB8AC3E}">
        <p14:creationId xmlns:p14="http://schemas.microsoft.com/office/powerpoint/2010/main" val="38782487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6"/>
          <p:cNvSpPr txBox="1">
            <a:spLocks noGrp="1"/>
          </p:cNvSpPr>
          <p:nvPr>
            <p:ph type="title"/>
          </p:nvPr>
        </p:nvSpPr>
        <p:spPr>
          <a:xfrm>
            <a:off x="280416" y="268225"/>
            <a:ext cx="10515600" cy="573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800"/>
              <a:buFont typeface="Roboto"/>
              <a:buNone/>
            </a:pPr>
            <a:r>
              <a:rPr lang="pt-BR" sz="2800" dirty="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POR QUE UTILIZAR </a:t>
            </a:r>
            <a:r>
              <a:rPr lang="pt-BR" sz="2800" b="1" dirty="0">
                <a:solidFill>
                  <a:srgbClr val="E0375F"/>
                </a:solidFill>
                <a:latin typeface="Roboto"/>
                <a:ea typeface="Roboto"/>
                <a:cs typeface="Roboto"/>
                <a:sym typeface="Roboto"/>
              </a:rPr>
              <a:t>PLATAFORMAS?</a:t>
            </a:r>
            <a:endParaRPr sz="2800" dirty="0">
              <a:solidFill>
                <a:srgbClr val="E0375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1F703C93-7A0B-404D-0CD0-0CDDC3CD0676}"/>
              </a:ext>
            </a:extLst>
          </p:cNvPr>
          <p:cNvSpPr txBox="1"/>
          <p:nvPr/>
        </p:nvSpPr>
        <p:spPr>
          <a:xfrm>
            <a:off x="1154113" y="1580005"/>
            <a:ext cx="1093199" cy="507831"/>
          </a:xfrm>
          <a:prstGeom prst="rect">
            <a:avLst/>
          </a:prstGeom>
          <a:noFill/>
        </p:spPr>
        <p:txBody>
          <a:bodyPr wrap="square" lIns="0" tIns="36576" rIns="0" bIns="0" rtlCol="0">
            <a:spAutoFit/>
          </a:bodyPr>
          <a:lstStyle/>
          <a:p>
            <a:pPr algn="ctr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</a:pPr>
            <a:r>
              <a:rPr lang="pt-BR" sz="1200" dirty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dados anotados e separados</a:t>
            </a:r>
          </a:p>
        </p:txBody>
      </p: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633D5528-5101-01DC-7790-7EAE64E8BCAB}"/>
              </a:ext>
            </a:extLst>
          </p:cNvPr>
          <p:cNvGrpSpPr/>
          <p:nvPr/>
        </p:nvGrpSpPr>
        <p:grpSpPr>
          <a:xfrm>
            <a:off x="2425700" y="1580005"/>
            <a:ext cx="7143750" cy="4191000"/>
            <a:chOff x="1609725" y="1533525"/>
            <a:chExt cx="7143750" cy="4191000"/>
          </a:xfrm>
        </p:grpSpPr>
        <p:sp>
          <p:nvSpPr>
            <p:cNvPr id="14" name="Retângulo 13">
              <a:extLst>
                <a:ext uri="{FF2B5EF4-FFF2-40B4-BE49-F238E27FC236}">
                  <a16:creationId xmlns:a16="http://schemas.microsoft.com/office/drawing/2014/main" id="{EC9BD5FF-FDA3-2193-16B4-57DCAB2E10A1}"/>
                </a:ext>
              </a:extLst>
            </p:cNvPr>
            <p:cNvSpPr/>
            <p:nvPr/>
          </p:nvSpPr>
          <p:spPr>
            <a:xfrm>
              <a:off x="1609725" y="1533525"/>
              <a:ext cx="3571875" cy="2095500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lang="pt-BR" sz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15" name="Retângulo 14">
              <a:extLst>
                <a:ext uri="{FF2B5EF4-FFF2-40B4-BE49-F238E27FC236}">
                  <a16:creationId xmlns:a16="http://schemas.microsoft.com/office/drawing/2014/main" id="{05792AA5-F33C-E65C-0D36-BC76785A7D08}"/>
                </a:ext>
              </a:extLst>
            </p:cNvPr>
            <p:cNvSpPr/>
            <p:nvPr/>
          </p:nvSpPr>
          <p:spPr>
            <a:xfrm>
              <a:off x="1609725" y="3629025"/>
              <a:ext cx="3571875" cy="209550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lang="pt-BR" sz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16" name="Retângulo 15">
              <a:extLst>
                <a:ext uri="{FF2B5EF4-FFF2-40B4-BE49-F238E27FC236}">
                  <a16:creationId xmlns:a16="http://schemas.microsoft.com/office/drawing/2014/main" id="{E87939ED-ADD1-8FD3-BEBF-C402CAA15EEC}"/>
                </a:ext>
              </a:extLst>
            </p:cNvPr>
            <p:cNvSpPr/>
            <p:nvPr/>
          </p:nvSpPr>
          <p:spPr>
            <a:xfrm>
              <a:off x="5181600" y="1533525"/>
              <a:ext cx="3571875" cy="2095500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lang="pt-BR" sz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17" name="Retângulo 16">
              <a:extLst>
                <a:ext uri="{FF2B5EF4-FFF2-40B4-BE49-F238E27FC236}">
                  <a16:creationId xmlns:a16="http://schemas.microsoft.com/office/drawing/2014/main" id="{19DEAF2B-5DC3-E107-40D7-BB47F19D4342}"/>
                </a:ext>
              </a:extLst>
            </p:cNvPr>
            <p:cNvSpPr/>
            <p:nvPr/>
          </p:nvSpPr>
          <p:spPr>
            <a:xfrm>
              <a:off x="5181600" y="3629025"/>
              <a:ext cx="3571875" cy="2095500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lang="pt-BR" sz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</p:grp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D61DE4BD-8708-E0B8-3976-F469CC1623A7}"/>
              </a:ext>
            </a:extLst>
          </p:cNvPr>
          <p:cNvSpPr txBox="1"/>
          <p:nvPr/>
        </p:nvSpPr>
        <p:spPr>
          <a:xfrm rot="16200000">
            <a:off x="906713" y="3722132"/>
            <a:ext cx="2434975" cy="246221"/>
          </a:xfrm>
          <a:prstGeom prst="rect">
            <a:avLst/>
          </a:prstGeom>
          <a:noFill/>
        </p:spPr>
        <p:txBody>
          <a:bodyPr wrap="square" lIns="0" tIns="36576" rIns="0" bIns="0" rtlCol="0">
            <a:spAutoFit/>
          </a:bodyPr>
          <a:lstStyle/>
          <a:p>
            <a:pPr algn="ctr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</a:pPr>
            <a:r>
              <a:rPr lang="pt-BR" sz="160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Exemplos Estruturados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9DF8BF87-E52E-5B19-BF57-6CEC655591F0}"/>
              </a:ext>
            </a:extLst>
          </p:cNvPr>
          <p:cNvSpPr txBox="1"/>
          <p:nvPr/>
        </p:nvSpPr>
        <p:spPr>
          <a:xfrm>
            <a:off x="4780087" y="5874782"/>
            <a:ext cx="2434975" cy="246221"/>
          </a:xfrm>
          <a:prstGeom prst="rect">
            <a:avLst/>
          </a:prstGeom>
          <a:noFill/>
        </p:spPr>
        <p:txBody>
          <a:bodyPr wrap="square" lIns="0" tIns="36576" rIns="0" bIns="0" rtlCol="0">
            <a:spAutoFit/>
          </a:bodyPr>
          <a:lstStyle/>
          <a:p>
            <a:pPr algn="ctr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</a:pPr>
            <a:r>
              <a:rPr lang="pt-BR" sz="160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Tempo de Aprendizagem</a:t>
            </a:r>
          </a:p>
        </p:txBody>
      </p:sp>
      <p:sp>
        <p:nvSpPr>
          <p:cNvPr id="20" name="Retângulo Arredondado 19">
            <a:extLst>
              <a:ext uri="{FF2B5EF4-FFF2-40B4-BE49-F238E27FC236}">
                <a16:creationId xmlns:a16="http://schemas.microsoft.com/office/drawing/2014/main" id="{97C1A1C4-E5B3-0EFA-B70C-C9958D7487B7}"/>
              </a:ext>
            </a:extLst>
          </p:cNvPr>
          <p:cNvSpPr/>
          <p:nvPr/>
        </p:nvSpPr>
        <p:spPr>
          <a:xfrm>
            <a:off x="3380992" y="2560083"/>
            <a:ext cx="1304514" cy="609600"/>
          </a:xfrm>
          <a:prstGeom prst="roundRect">
            <a:avLst/>
          </a:prstGeom>
          <a:solidFill>
            <a:srgbClr val="E0375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pt-BR" sz="10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REGRESSÃO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66971B0A-E178-20E1-184F-5E9C47F05E5B}"/>
              </a:ext>
            </a:extLst>
          </p:cNvPr>
          <p:cNvSpPr txBox="1"/>
          <p:nvPr/>
        </p:nvSpPr>
        <p:spPr>
          <a:xfrm>
            <a:off x="1243307" y="5420140"/>
            <a:ext cx="1093199" cy="350865"/>
          </a:xfrm>
          <a:prstGeom prst="rect">
            <a:avLst/>
          </a:prstGeom>
          <a:noFill/>
        </p:spPr>
        <p:txBody>
          <a:bodyPr wrap="square" lIns="0" tIns="36576" rIns="0" bIns="0" rtlCol="0">
            <a:spAutoFit/>
          </a:bodyPr>
          <a:lstStyle/>
          <a:p>
            <a:pPr algn="ctr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</a:pPr>
            <a:r>
              <a:rPr lang="pt-BR" sz="120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dados não anotados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2E8BFBA7-D32C-F3F2-E8DD-7BB246522D97}"/>
              </a:ext>
            </a:extLst>
          </p:cNvPr>
          <p:cNvSpPr txBox="1"/>
          <p:nvPr/>
        </p:nvSpPr>
        <p:spPr>
          <a:xfrm>
            <a:off x="2247312" y="5874782"/>
            <a:ext cx="1093199" cy="193899"/>
          </a:xfrm>
          <a:prstGeom prst="rect">
            <a:avLst/>
          </a:prstGeom>
          <a:noFill/>
        </p:spPr>
        <p:txBody>
          <a:bodyPr wrap="square" lIns="0" tIns="36576" rIns="0" bIns="0" rtlCol="0">
            <a:spAutoFit/>
          </a:bodyPr>
          <a:lstStyle/>
          <a:p>
            <a:pPr algn="ctr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</a:pPr>
            <a:r>
              <a:rPr lang="pt-BR" sz="120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horas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EB9512D4-419C-E0A8-3CE7-041321689F66}"/>
              </a:ext>
            </a:extLst>
          </p:cNvPr>
          <p:cNvSpPr txBox="1"/>
          <p:nvPr/>
        </p:nvSpPr>
        <p:spPr>
          <a:xfrm>
            <a:off x="8654638" y="5971731"/>
            <a:ext cx="1093199" cy="193899"/>
          </a:xfrm>
          <a:prstGeom prst="rect">
            <a:avLst/>
          </a:prstGeom>
          <a:noFill/>
        </p:spPr>
        <p:txBody>
          <a:bodyPr wrap="square" lIns="0" tIns="36576" rIns="0" bIns="0" rtlCol="0">
            <a:spAutoFit/>
          </a:bodyPr>
          <a:lstStyle/>
          <a:p>
            <a:pPr algn="ctr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</a:pPr>
            <a:r>
              <a:rPr lang="pt-BR" sz="120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dias</a:t>
            </a:r>
          </a:p>
        </p:txBody>
      </p:sp>
      <p:sp>
        <p:nvSpPr>
          <p:cNvPr id="24" name="Retângulo Arredondado 23">
            <a:extLst>
              <a:ext uri="{FF2B5EF4-FFF2-40B4-BE49-F238E27FC236}">
                <a16:creationId xmlns:a16="http://schemas.microsoft.com/office/drawing/2014/main" id="{790F87CF-EDDB-0B7A-CD2D-483D2A54CCB4}"/>
              </a:ext>
            </a:extLst>
          </p:cNvPr>
          <p:cNvSpPr/>
          <p:nvPr/>
        </p:nvSpPr>
        <p:spPr>
          <a:xfrm>
            <a:off x="3380992" y="1874443"/>
            <a:ext cx="1304514" cy="609600"/>
          </a:xfrm>
          <a:prstGeom prst="roundRect">
            <a:avLst/>
          </a:prstGeom>
          <a:solidFill>
            <a:srgbClr val="E0375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pt-BR" sz="10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CLASSIFICAÇÃO</a:t>
            </a:r>
          </a:p>
        </p:txBody>
      </p:sp>
      <p:sp>
        <p:nvSpPr>
          <p:cNvPr id="25" name="Retângulo Arredondado 25">
            <a:extLst>
              <a:ext uri="{FF2B5EF4-FFF2-40B4-BE49-F238E27FC236}">
                <a16:creationId xmlns:a16="http://schemas.microsoft.com/office/drawing/2014/main" id="{9443AB3A-02CE-CA63-247E-D56FE111694E}"/>
              </a:ext>
            </a:extLst>
          </p:cNvPr>
          <p:cNvSpPr/>
          <p:nvPr/>
        </p:nvSpPr>
        <p:spPr>
          <a:xfrm>
            <a:off x="7048471" y="2288280"/>
            <a:ext cx="1304514" cy="609600"/>
          </a:xfrm>
          <a:prstGeom prst="roundRect">
            <a:avLst/>
          </a:prstGeom>
          <a:solidFill>
            <a:srgbClr val="E0375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pt-BR" sz="10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DEEP LEARNING</a:t>
            </a:r>
          </a:p>
        </p:txBody>
      </p:sp>
      <p:sp>
        <p:nvSpPr>
          <p:cNvPr id="26" name="Retângulo Arredondado 26">
            <a:extLst>
              <a:ext uri="{FF2B5EF4-FFF2-40B4-BE49-F238E27FC236}">
                <a16:creationId xmlns:a16="http://schemas.microsoft.com/office/drawing/2014/main" id="{980D0E7C-0D98-F522-69ED-F35D02EA3D26}"/>
              </a:ext>
            </a:extLst>
          </p:cNvPr>
          <p:cNvSpPr/>
          <p:nvPr/>
        </p:nvSpPr>
        <p:spPr>
          <a:xfrm>
            <a:off x="3380992" y="4495494"/>
            <a:ext cx="1304514" cy="609600"/>
          </a:xfrm>
          <a:prstGeom prst="roundRect">
            <a:avLst/>
          </a:prstGeom>
          <a:solidFill>
            <a:srgbClr val="E0375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pt-BR" sz="10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CLUSTERIZAÇÃO</a:t>
            </a:r>
          </a:p>
        </p:txBody>
      </p:sp>
      <p:sp>
        <p:nvSpPr>
          <p:cNvPr id="27" name="Retângulo Arredondado 29">
            <a:extLst>
              <a:ext uri="{FF2B5EF4-FFF2-40B4-BE49-F238E27FC236}">
                <a16:creationId xmlns:a16="http://schemas.microsoft.com/office/drawing/2014/main" id="{8DD518F9-CD33-A4AD-67D7-59968B573914}"/>
              </a:ext>
            </a:extLst>
          </p:cNvPr>
          <p:cNvSpPr/>
          <p:nvPr/>
        </p:nvSpPr>
        <p:spPr>
          <a:xfrm>
            <a:off x="7048471" y="4453130"/>
            <a:ext cx="1304514" cy="609600"/>
          </a:xfrm>
          <a:prstGeom prst="roundRect">
            <a:avLst/>
          </a:prstGeom>
          <a:solidFill>
            <a:srgbClr val="E0375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pt-BR" sz="10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APRENDIZADO POR REFORÇO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FC78E145-E8A8-969E-66F6-0A348295845C}"/>
              </a:ext>
            </a:extLst>
          </p:cNvPr>
          <p:cNvSpPr/>
          <p:nvPr/>
        </p:nvSpPr>
        <p:spPr>
          <a:xfrm>
            <a:off x="4151180" y="3812795"/>
            <a:ext cx="1338851" cy="562061"/>
          </a:xfrm>
          <a:prstGeom prst="rect">
            <a:avLst/>
          </a:prstGeom>
          <a:solidFill>
            <a:schemeClr val="accent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 anchorCtr="0"/>
          <a:lstStyle/>
          <a:p>
            <a:pPr algn="ctr"/>
            <a:r>
              <a:rPr lang="pt-BR" sz="9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RECOMENDAÇÃO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0D9DA826-5FB1-8B09-728B-ACD7E9CF2BE2}"/>
              </a:ext>
            </a:extLst>
          </p:cNvPr>
          <p:cNvSpPr/>
          <p:nvPr/>
        </p:nvSpPr>
        <p:spPr>
          <a:xfrm>
            <a:off x="7087188" y="3371938"/>
            <a:ext cx="997037" cy="562061"/>
          </a:xfrm>
          <a:prstGeom prst="rect">
            <a:avLst/>
          </a:prstGeom>
          <a:solidFill>
            <a:schemeClr val="accent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 anchorCtr="0"/>
          <a:lstStyle/>
          <a:p>
            <a:pPr algn="ctr"/>
            <a:r>
              <a:rPr lang="pt-BR" sz="9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DIREÇÃO AUTÔNOMA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B245888B-B2FA-473C-3943-4799624A89AD}"/>
              </a:ext>
            </a:extLst>
          </p:cNvPr>
          <p:cNvSpPr/>
          <p:nvPr/>
        </p:nvSpPr>
        <p:spPr>
          <a:xfrm>
            <a:off x="8489950" y="4031383"/>
            <a:ext cx="755737" cy="562061"/>
          </a:xfrm>
          <a:prstGeom prst="rect">
            <a:avLst/>
          </a:prstGeom>
          <a:solidFill>
            <a:schemeClr val="accent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 anchorCtr="0"/>
          <a:lstStyle/>
          <a:p>
            <a:pPr algn="ctr"/>
            <a:r>
              <a:rPr lang="pt-BR" sz="9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ROBÔS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B0E2D404-5458-2704-DEFD-A8ED15669D03}"/>
              </a:ext>
            </a:extLst>
          </p:cNvPr>
          <p:cNvSpPr/>
          <p:nvPr/>
        </p:nvSpPr>
        <p:spPr>
          <a:xfrm>
            <a:off x="4790496" y="1884376"/>
            <a:ext cx="1152736" cy="562061"/>
          </a:xfrm>
          <a:prstGeom prst="rect">
            <a:avLst/>
          </a:prstGeom>
          <a:solidFill>
            <a:schemeClr val="accent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 anchorCtr="0"/>
          <a:lstStyle/>
          <a:p>
            <a:pPr algn="ctr"/>
            <a:r>
              <a:rPr lang="pt-BR" sz="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PROCESSAMENTO LINGUAGEM NATURAL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94E7DBB9-AAB5-79F8-7F6B-7BB221F0302C}"/>
              </a:ext>
            </a:extLst>
          </p:cNvPr>
          <p:cNvSpPr/>
          <p:nvPr/>
        </p:nvSpPr>
        <p:spPr>
          <a:xfrm>
            <a:off x="8352984" y="1635749"/>
            <a:ext cx="1139139" cy="562061"/>
          </a:xfrm>
          <a:prstGeom prst="rect">
            <a:avLst/>
          </a:prstGeom>
          <a:solidFill>
            <a:schemeClr val="accent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 anchorCtr="0"/>
          <a:lstStyle/>
          <a:p>
            <a:pPr algn="ctr"/>
            <a:r>
              <a:rPr lang="pt-BR" sz="9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VISÃO COMPUTACIONAL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22A60D11-C8A4-7C26-EC36-67F6BF686C98}"/>
              </a:ext>
            </a:extLst>
          </p:cNvPr>
          <p:cNvSpPr/>
          <p:nvPr/>
        </p:nvSpPr>
        <p:spPr>
          <a:xfrm>
            <a:off x="5090899" y="2610843"/>
            <a:ext cx="689953" cy="388813"/>
          </a:xfrm>
          <a:prstGeom prst="rect">
            <a:avLst/>
          </a:prstGeom>
          <a:solidFill>
            <a:schemeClr val="accent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 anchorCtr="0"/>
          <a:lstStyle/>
          <a:p>
            <a:pPr algn="ctr"/>
            <a:r>
              <a:rPr lang="pt-BR" sz="9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PRICING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8D40A4EA-1581-95F3-F108-2FCAD476F0D9}"/>
              </a:ext>
            </a:extLst>
          </p:cNvPr>
          <p:cNvSpPr/>
          <p:nvPr/>
        </p:nvSpPr>
        <p:spPr>
          <a:xfrm>
            <a:off x="5085166" y="3087759"/>
            <a:ext cx="689953" cy="388813"/>
          </a:xfrm>
          <a:prstGeom prst="rect">
            <a:avLst/>
          </a:prstGeom>
          <a:solidFill>
            <a:schemeClr val="accent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 anchorCtr="0"/>
          <a:lstStyle/>
          <a:p>
            <a:pPr algn="ctr"/>
            <a:r>
              <a:rPr lang="pt-BR" sz="9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SCORING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AF0EE553-25CE-BFD5-E743-BD3292EC3BAC}"/>
              </a:ext>
            </a:extLst>
          </p:cNvPr>
          <p:cNvSpPr/>
          <p:nvPr/>
        </p:nvSpPr>
        <p:spPr>
          <a:xfrm>
            <a:off x="7048471" y="1637872"/>
            <a:ext cx="997037" cy="562061"/>
          </a:xfrm>
          <a:prstGeom prst="rect">
            <a:avLst/>
          </a:prstGeom>
          <a:solidFill>
            <a:schemeClr val="accent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 anchorCtr="0"/>
          <a:lstStyle/>
          <a:p>
            <a:pPr algn="ctr"/>
            <a:r>
              <a:rPr lang="pt-BR" sz="9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ANÁLISE DE VOZ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DE387DB5-404C-D7FE-3B05-BC92C6313871}"/>
              </a:ext>
            </a:extLst>
          </p:cNvPr>
          <p:cNvSpPr/>
          <p:nvPr/>
        </p:nvSpPr>
        <p:spPr>
          <a:xfrm>
            <a:off x="8495086" y="2316821"/>
            <a:ext cx="997037" cy="562061"/>
          </a:xfrm>
          <a:prstGeom prst="rect">
            <a:avLst/>
          </a:prstGeom>
          <a:solidFill>
            <a:schemeClr val="accent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 anchorCtr="0"/>
          <a:lstStyle/>
          <a:p>
            <a:pPr algn="ctr"/>
            <a:r>
              <a:rPr lang="pt-BR" sz="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LANGUAGE MODELS</a:t>
            </a:r>
          </a:p>
        </p:txBody>
      </p:sp>
    </p:spTree>
    <p:extLst>
      <p:ext uri="{BB962C8B-B14F-4D97-AF65-F5344CB8AC3E}">
        <p14:creationId xmlns:p14="http://schemas.microsoft.com/office/powerpoint/2010/main" val="316310038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410;p22">
            <a:extLst>
              <a:ext uri="{FF2B5EF4-FFF2-40B4-BE49-F238E27FC236}">
                <a16:creationId xmlns:a16="http://schemas.microsoft.com/office/drawing/2014/main" id="{98287A52-791D-DB79-865C-E6FA005D5B1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80416" y="268225"/>
            <a:ext cx="10515600" cy="573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800"/>
              <a:buFont typeface="Roboto"/>
              <a:buNone/>
            </a:pPr>
            <a:r>
              <a:rPr lang="pt-BR" sz="2800" b="1" dirty="0">
                <a:solidFill>
                  <a:srgbClr val="E0375F"/>
                </a:solidFill>
                <a:latin typeface="Roboto"/>
                <a:ea typeface="Roboto"/>
                <a:cs typeface="Roboto"/>
                <a:sym typeface="Roboto"/>
              </a:rPr>
              <a:t>AMAZON COMPREHEND</a:t>
            </a:r>
            <a:r>
              <a:rPr lang="pt-BR" sz="2800" dirty="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: MODELO CUSTOMIZADO</a:t>
            </a:r>
            <a:endParaRPr sz="2800" b="1" dirty="0">
              <a:solidFill>
                <a:srgbClr val="E0375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" name="Google Shape;411;p22">
            <a:extLst>
              <a:ext uri="{FF2B5EF4-FFF2-40B4-BE49-F238E27FC236}">
                <a16:creationId xmlns:a16="http://schemas.microsoft.com/office/drawing/2014/main" id="{47BC3B94-5413-290A-9D7B-0D26EFA0DCB0}"/>
              </a:ext>
            </a:extLst>
          </p:cNvPr>
          <p:cNvSpPr txBox="1"/>
          <p:nvPr/>
        </p:nvSpPr>
        <p:spPr>
          <a:xfrm>
            <a:off x="323850" y="981075"/>
            <a:ext cx="11584615" cy="1077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000"/>
              <a:buFont typeface="Arial"/>
              <a:buNone/>
              <a:tabLst/>
              <a:defRPr/>
            </a:pPr>
            <a:r>
              <a:rPr lang="pt-BR" sz="1600" dirty="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Os resultados ficam </a:t>
            </a:r>
            <a:r>
              <a:rPr lang="pt-BR" sz="1600" dirty="0" err="1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amarzenados</a:t>
            </a:r>
            <a:r>
              <a:rPr lang="pt-BR" sz="1600" dirty="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 em um arquivo “output.tar.gz”. Necessário descompactar para analisar seus resultados, que estão no formato JSON.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000"/>
              <a:buFont typeface="Arial"/>
              <a:buNone/>
              <a:tabLst/>
              <a:defRPr/>
            </a:pPr>
            <a:r>
              <a:rPr lang="pt-BR" sz="1600" dirty="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É associado para cada texto as classes detectadas e sua pontuação, quanto maior, maior a precisão neste tipo de categoria.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000"/>
              <a:buFont typeface="Arial"/>
              <a:buNone/>
              <a:tabLst/>
              <a:defRPr/>
            </a:pPr>
            <a:endParaRPr lang="pt-BR" sz="1600" dirty="0">
              <a:solidFill>
                <a:srgbClr val="94A2A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EB835D0A-A62C-F4A4-881A-DEABA667D94C}"/>
              </a:ext>
            </a:extLst>
          </p:cNvPr>
          <p:cNvSpPr txBox="1"/>
          <p:nvPr/>
        </p:nvSpPr>
        <p:spPr>
          <a:xfrm>
            <a:off x="323850" y="1904364"/>
            <a:ext cx="11911584" cy="46628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100" dirty="0"/>
              <a:t>{"File": "bbc_news_category_test.csv", "</a:t>
            </a:r>
            <a:r>
              <a:rPr lang="pt-BR" sz="1100" dirty="0" err="1"/>
              <a:t>Line</a:t>
            </a:r>
            <a:r>
              <a:rPr lang="pt-BR" sz="1100" dirty="0"/>
              <a:t>": "</a:t>
            </a:r>
            <a:r>
              <a:rPr lang="pt-BR" sz="1100" dirty="0">
                <a:solidFill>
                  <a:srgbClr val="E0375F"/>
                </a:solidFill>
              </a:rPr>
              <a:t>0</a:t>
            </a:r>
            <a:r>
              <a:rPr lang="pt-BR" sz="1100" dirty="0"/>
              <a:t>", "Classes": [{"</a:t>
            </a:r>
            <a:r>
              <a:rPr lang="pt-BR" sz="1100" dirty="0" err="1"/>
              <a:t>Name</a:t>
            </a:r>
            <a:r>
              <a:rPr lang="pt-BR" sz="1100" dirty="0"/>
              <a:t>": "</a:t>
            </a:r>
            <a:r>
              <a:rPr lang="pt-BR" sz="1100" dirty="0" err="1">
                <a:solidFill>
                  <a:srgbClr val="E0375F"/>
                </a:solidFill>
              </a:rPr>
              <a:t>politics</a:t>
            </a:r>
            <a:r>
              <a:rPr lang="pt-BR" sz="1100" dirty="0"/>
              <a:t>", "Score": 1.0}, {"</a:t>
            </a:r>
            <a:r>
              <a:rPr lang="pt-BR" sz="1100" dirty="0" err="1"/>
              <a:t>Name</a:t>
            </a:r>
            <a:r>
              <a:rPr lang="pt-BR" sz="1100" dirty="0"/>
              <a:t>": "business", "Score": 0.0}, {"</a:t>
            </a:r>
            <a:r>
              <a:rPr lang="pt-BR" sz="1100" dirty="0" err="1"/>
              <a:t>Name</a:t>
            </a:r>
            <a:r>
              <a:rPr lang="pt-BR" sz="1100" dirty="0"/>
              <a:t>": "</a:t>
            </a:r>
            <a:r>
              <a:rPr lang="pt-BR" sz="1100" dirty="0" err="1"/>
              <a:t>sport</a:t>
            </a:r>
            <a:r>
              <a:rPr lang="pt-BR" sz="1100" dirty="0"/>
              <a:t>", "Score": 0.0}]}</a:t>
            </a:r>
          </a:p>
          <a:p>
            <a:r>
              <a:rPr lang="pt-BR" sz="1100" dirty="0"/>
              <a:t>{"File": "bbc_news_category_test.csv", "</a:t>
            </a:r>
            <a:r>
              <a:rPr lang="pt-BR" sz="1100" dirty="0" err="1"/>
              <a:t>Line</a:t>
            </a:r>
            <a:r>
              <a:rPr lang="pt-BR" sz="1100" dirty="0"/>
              <a:t>": "1", "Classes": [{"</a:t>
            </a:r>
            <a:r>
              <a:rPr lang="pt-BR" sz="1100" dirty="0" err="1"/>
              <a:t>Name</a:t>
            </a:r>
            <a:r>
              <a:rPr lang="pt-BR" sz="1100" dirty="0"/>
              <a:t>": "tech", "Score": 1.0}, {"</a:t>
            </a:r>
            <a:r>
              <a:rPr lang="pt-BR" sz="1100" dirty="0" err="1"/>
              <a:t>Name</a:t>
            </a:r>
            <a:r>
              <a:rPr lang="pt-BR" sz="1100" dirty="0"/>
              <a:t>": "</a:t>
            </a:r>
            <a:r>
              <a:rPr lang="pt-BR" sz="1100" dirty="0" err="1"/>
              <a:t>entertainment</a:t>
            </a:r>
            <a:r>
              <a:rPr lang="pt-BR" sz="1100" dirty="0"/>
              <a:t>", "Score": 0.0}, {"</a:t>
            </a:r>
            <a:r>
              <a:rPr lang="pt-BR" sz="1100" dirty="0" err="1"/>
              <a:t>Name</a:t>
            </a:r>
            <a:r>
              <a:rPr lang="pt-BR" sz="1100" dirty="0"/>
              <a:t>": "business", "Score": 0.0}]}</a:t>
            </a:r>
          </a:p>
          <a:p>
            <a:r>
              <a:rPr lang="pt-BR" sz="1100" dirty="0"/>
              <a:t>{"File": "bbc_news_category_test.csv", "</a:t>
            </a:r>
            <a:r>
              <a:rPr lang="pt-BR" sz="1100" dirty="0" err="1"/>
              <a:t>Line</a:t>
            </a:r>
            <a:r>
              <a:rPr lang="pt-BR" sz="1100" dirty="0"/>
              <a:t>": "2", "Classes": [{"</a:t>
            </a:r>
            <a:r>
              <a:rPr lang="pt-BR" sz="1100" dirty="0" err="1"/>
              <a:t>Name</a:t>
            </a:r>
            <a:r>
              <a:rPr lang="pt-BR" sz="1100" dirty="0"/>
              <a:t>": "</a:t>
            </a:r>
            <a:r>
              <a:rPr lang="pt-BR" sz="1100" dirty="0" err="1"/>
              <a:t>sport</a:t>
            </a:r>
            <a:r>
              <a:rPr lang="pt-BR" sz="1100" dirty="0"/>
              <a:t>", "Score": 0.975}, {"</a:t>
            </a:r>
            <a:r>
              <a:rPr lang="pt-BR" sz="1100" dirty="0" err="1"/>
              <a:t>Name</a:t>
            </a:r>
            <a:r>
              <a:rPr lang="pt-BR" sz="1100" dirty="0"/>
              <a:t>": "</a:t>
            </a:r>
            <a:r>
              <a:rPr lang="pt-BR" sz="1100" dirty="0" err="1"/>
              <a:t>politics</a:t>
            </a:r>
            <a:r>
              <a:rPr lang="pt-BR" sz="1100" dirty="0"/>
              <a:t>", "Score": 0.0107}, {"</a:t>
            </a:r>
            <a:r>
              <a:rPr lang="pt-BR" sz="1100" dirty="0" err="1"/>
              <a:t>Name</a:t>
            </a:r>
            <a:r>
              <a:rPr lang="pt-BR" sz="1100" dirty="0"/>
              <a:t>": "</a:t>
            </a:r>
            <a:r>
              <a:rPr lang="pt-BR" sz="1100" dirty="0" err="1"/>
              <a:t>entertainment</a:t>
            </a:r>
            <a:r>
              <a:rPr lang="pt-BR" sz="1100" dirty="0"/>
              <a:t>", "Score": 0.0093}]}</a:t>
            </a:r>
          </a:p>
          <a:p>
            <a:r>
              <a:rPr lang="pt-BR" sz="1100" dirty="0"/>
              <a:t>{"File": "bbc_news_category_test.csv", "</a:t>
            </a:r>
            <a:r>
              <a:rPr lang="pt-BR" sz="1100" dirty="0" err="1"/>
              <a:t>Line</a:t>
            </a:r>
            <a:r>
              <a:rPr lang="pt-BR" sz="1100" dirty="0"/>
              <a:t>": "3", "Classes": [{"</a:t>
            </a:r>
            <a:r>
              <a:rPr lang="pt-BR" sz="1100" dirty="0" err="1"/>
              <a:t>Name</a:t>
            </a:r>
            <a:r>
              <a:rPr lang="pt-BR" sz="1100" dirty="0"/>
              <a:t>": "tech", "Score": 1.0}, {"</a:t>
            </a:r>
            <a:r>
              <a:rPr lang="pt-BR" sz="1100" dirty="0" err="1"/>
              <a:t>Name</a:t>
            </a:r>
            <a:r>
              <a:rPr lang="pt-BR" sz="1100" dirty="0"/>
              <a:t>": "</a:t>
            </a:r>
            <a:r>
              <a:rPr lang="pt-BR" sz="1100" dirty="0" err="1"/>
              <a:t>sport</a:t>
            </a:r>
            <a:r>
              <a:rPr lang="pt-BR" sz="1100" dirty="0"/>
              <a:t>", "Score": 0.0}, {"</a:t>
            </a:r>
            <a:r>
              <a:rPr lang="pt-BR" sz="1100" dirty="0" err="1"/>
              <a:t>Name</a:t>
            </a:r>
            <a:r>
              <a:rPr lang="pt-BR" sz="1100" dirty="0"/>
              <a:t>": "</a:t>
            </a:r>
            <a:r>
              <a:rPr lang="pt-BR" sz="1100" dirty="0" err="1"/>
              <a:t>politics</a:t>
            </a:r>
            <a:r>
              <a:rPr lang="pt-BR" sz="1100" dirty="0"/>
              <a:t>", "Score": 0.0}]}</a:t>
            </a:r>
          </a:p>
          <a:p>
            <a:r>
              <a:rPr lang="pt-BR" sz="1100" dirty="0"/>
              <a:t>{"File": "bbc_news_category_test.csv", "</a:t>
            </a:r>
            <a:r>
              <a:rPr lang="pt-BR" sz="1100" dirty="0" err="1"/>
              <a:t>Line</a:t>
            </a:r>
            <a:r>
              <a:rPr lang="pt-BR" sz="1100" dirty="0"/>
              <a:t>": "4", "Classes": [{"</a:t>
            </a:r>
            <a:r>
              <a:rPr lang="pt-BR" sz="1100" dirty="0" err="1"/>
              <a:t>Name</a:t>
            </a:r>
            <a:r>
              <a:rPr lang="pt-BR" sz="1100" dirty="0"/>
              <a:t>": "tech", "Score": 0.997}, {"</a:t>
            </a:r>
            <a:r>
              <a:rPr lang="pt-BR" sz="1100" dirty="0" err="1"/>
              <a:t>Name</a:t>
            </a:r>
            <a:r>
              <a:rPr lang="pt-BR" sz="1100" dirty="0"/>
              <a:t>": "business", "Score": 0.0014}, {"</a:t>
            </a:r>
            <a:r>
              <a:rPr lang="pt-BR" sz="1100" dirty="0" err="1"/>
              <a:t>Name</a:t>
            </a:r>
            <a:r>
              <a:rPr lang="pt-BR" sz="1100" dirty="0"/>
              <a:t>": "</a:t>
            </a:r>
            <a:r>
              <a:rPr lang="pt-BR" sz="1100" dirty="0" err="1"/>
              <a:t>politics</a:t>
            </a:r>
            <a:r>
              <a:rPr lang="pt-BR" sz="1100" dirty="0"/>
              <a:t>", "Score": 0.001}]}</a:t>
            </a:r>
          </a:p>
          <a:p>
            <a:r>
              <a:rPr lang="pt-BR" sz="1100" dirty="0"/>
              <a:t>{"File": "bbc_news_category_test.csv", "</a:t>
            </a:r>
            <a:r>
              <a:rPr lang="pt-BR" sz="1100" dirty="0" err="1"/>
              <a:t>Line</a:t>
            </a:r>
            <a:r>
              <a:rPr lang="pt-BR" sz="1100" dirty="0"/>
              <a:t>": "5", "Classes": [{"</a:t>
            </a:r>
            <a:r>
              <a:rPr lang="pt-BR" sz="1100" dirty="0" err="1"/>
              <a:t>Name</a:t>
            </a:r>
            <a:r>
              <a:rPr lang="pt-BR" sz="1100" dirty="0"/>
              <a:t>": "tech", "Score": 1.0}, {"</a:t>
            </a:r>
            <a:r>
              <a:rPr lang="pt-BR" sz="1100" dirty="0" err="1"/>
              <a:t>Name</a:t>
            </a:r>
            <a:r>
              <a:rPr lang="pt-BR" sz="1100" dirty="0"/>
              <a:t>": "</a:t>
            </a:r>
            <a:r>
              <a:rPr lang="pt-BR" sz="1100" dirty="0" err="1"/>
              <a:t>politics</a:t>
            </a:r>
            <a:r>
              <a:rPr lang="pt-BR" sz="1100" dirty="0"/>
              <a:t>", "Score": 0.0}, {"</a:t>
            </a:r>
            <a:r>
              <a:rPr lang="pt-BR" sz="1100" dirty="0" err="1"/>
              <a:t>Name</a:t>
            </a:r>
            <a:r>
              <a:rPr lang="pt-BR" sz="1100" dirty="0"/>
              <a:t>": "</a:t>
            </a:r>
            <a:r>
              <a:rPr lang="pt-BR" sz="1100" dirty="0" err="1"/>
              <a:t>sport</a:t>
            </a:r>
            <a:r>
              <a:rPr lang="pt-BR" sz="1100" dirty="0"/>
              <a:t>", "Score": 0.0}]}</a:t>
            </a:r>
          </a:p>
          <a:p>
            <a:r>
              <a:rPr lang="pt-BR" sz="1100" dirty="0"/>
              <a:t>{"File": "bbc_news_category_test.csv", "</a:t>
            </a:r>
            <a:r>
              <a:rPr lang="pt-BR" sz="1100" dirty="0" err="1"/>
              <a:t>Line</a:t>
            </a:r>
            <a:r>
              <a:rPr lang="pt-BR" sz="1100" dirty="0"/>
              <a:t>": "6", "Classes": [{"</a:t>
            </a:r>
            <a:r>
              <a:rPr lang="pt-BR" sz="1100" dirty="0" err="1"/>
              <a:t>Name</a:t>
            </a:r>
            <a:r>
              <a:rPr lang="pt-BR" sz="1100" dirty="0"/>
              <a:t>": "</a:t>
            </a:r>
            <a:r>
              <a:rPr lang="pt-BR" sz="1100" dirty="0" err="1"/>
              <a:t>entertainment</a:t>
            </a:r>
            <a:r>
              <a:rPr lang="pt-BR" sz="1100" dirty="0"/>
              <a:t>", "Score": 0.9797}, {"</a:t>
            </a:r>
            <a:r>
              <a:rPr lang="pt-BR" sz="1100" dirty="0" err="1"/>
              <a:t>Name</a:t>
            </a:r>
            <a:r>
              <a:rPr lang="pt-BR" sz="1100" dirty="0"/>
              <a:t>": "</a:t>
            </a:r>
            <a:r>
              <a:rPr lang="pt-BR" sz="1100" dirty="0" err="1"/>
              <a:t>sport</a:t>
            </a:r>
            <a:r>
              <a:rPr lang="pt-BR" sz="1100" dirty="0"/>
              <a:t>", "Score": 0.0104}, {"</a:t>
            </a:r>
            <a:r>
              <a:rPr lang="pt-BR" sz="1100" dirty="0" err="1"/>
              <a:t>Name</a:t>
            </a:r>
            <a:r>
              <a:rPr lang="pt-BR" sz="1100" dirty="0"/>
              <a:t>": "tech", "Score": 0.0044}]}</a:t>
            </a:r>
          </a:p>
          <a:p>
            <a:r>
              <a:rPr lang="pt-BR" sz="1100" dirty="0"/>
              <a:t>{"File": "bbc_news_category_test.csv", "</a:t>
            </a:r>
            <a:r>
              <a:rPr lang="pt-BR" sz="1100" dirty="0" err="1"/>
              <a:t>Line</a:t>
            </a:r>
            <a:r>
              <a:rPr lang="pt-BR" sz="1100" dirty="0"/>
              <a:t>": "7", "Classes": [{"</a:t>
            </a:r>
            <a:r>
              <a:rPr lang="pt-BR" sz="1100" dirty="0" err="1"/>
              <a:t>Name</a:t>
            </a:r>
            <a:r>
              <a:rPr lang="pt-BR" sz="1100" dirty="0"/>
              <a:t>": "tech", "Score": 1.0}, {"</a:t>
            </a:r>
            <a:r>
              <a:rPr lang="pt-BR" sz="1100" dirty="0" err="1"/>
              <a:t>Name</a:t>
            </a:r>
            <a:r>
              <a:rPr lang="pt-BR" sz="1100" dirty="0"/>
              <a:t>": "</a:t>
            </a:r>
            <a:r>
              <a:rPr lang="pt-BR" sz="1100" dirty="0" err="1"/>
              <a:t>sport</a:t>
            </a:r>
            <a:r>
              <a:rPr lang="pt-BR" sz="1100" dirty="0"/>
              <a:t>", "Score": 0.0}, {"</a:t>
            </a:r>
            <a:r>
              <a:rPr lang="pt-BR" sz="1100" dirty="0" err="1"/>
              <a:t>Name</a:t>
            </a:r>
            <a:r>
              <a:rPr lang="pt-BR" sz="1100" dirty="0"/>
              <a:t>": "</a:t>
            </a:r>
            <a:r>
              <a:rPr lang="pt-BR" sz="1100" dirty="0" err="1"/>
              <a:t>entertainment</a:t>
            </a:r>
            <a:r>
              <a:rPr lang="pt-BR" sz="1100" dirty="0"/>
              <a:t>", "Score": 0.0}]}</a:t>
            </a:r>
          </a:p>
          <a:p>
            <a:r>
              <a:rPr lang="pt-BR" sz="1100" dirty="0"/>
              <a:t>{"File": "bbc_news_category_test.csv", "</a:t>
            </a:r>
            <a:r>
              <a:rPr lang="pt-BR" sz="1100" dirty="0" err="1"/>
              <a:t>Line</a:t>
            </a:r>
            <a:r>
              <a:rPr lang="pt-BR" sz="1100" dirty="0"/>
              <a:t>": "8", "Classes": [{"</a:t>
            </a:r>
            <a:r>
              <a:rPr lang="pt-BR" sz="1100" dirty="0" err="1"/>
              <a:t>Name</a:t>
            </a:r>
            <a:r>
              <a:rPr lang="pt-BR" sz="1100" dirty="0"/>
              <a:t>": "</a:t>
            </a:r>
            <a:r>
              <a:rPr lang="pt-BR" sz="1100" dirty="0" err="1"/>
              <a:t>sport</a:t>
            </a:r>
            <a:r>
              <a:rPr lang="pt-BR" sz="1100" dirty="0"/>
              <a:t>", "Score": 0.9967}, {"</a:t>
            </a:r>
            <a:r>
              <a:rPr lang="pt-BR" sz="1100" dirty="0" err="1"/>
              <a:t>Name</a:t>
            </a:r>
            <a:r>
              <a:rPr lang="pt-BR" sz="1100" dirty="0"/>
              <a:t>": "business", "Score": 0.0012}, {"</a:t>
            </a:r>
            <a:r>
              <a:rPr lang="pt-BR" sz="1100" dirty="0" err="1"/>
              <a:t>Name</a:t>
            </a:r>
            <a:r>
              <a:rPr lang="pt-BR" sz="1100" dirty="0"/>
              <a:t>": "</a:t>
            </a:r>
            <a:r>
              <a:rPr lang="pt-BR" sz="1100" dirty="0" err="1"/>
              <a:t>politics</a:t>
            </a:r>
            <a:r>
              <a:rPr lang="pt-BR" sz="1100" dirty="0"/>
              <a:t>", "Score": 0.0011}]}</a:t>
            </a:r>
          </a:p>
          <a:p>
            <a:r>
              <a:rPr lang="pt-BR" sz="1100" dirty="0"/>
              <a:t>{"File": "bbc_news_category_test.csv", "</a:t>
            </a:r>
            <a:r>
              <a:rPr lang="pt-BR" sz="1100" dirty="0" err="1"/>
              <a:t>Line</a:t>
            </a:r>
            <a:r>
              <a:rPr lang="pt-BR" sz="1100" dirty="0"/>
              <a:t>": "9", "Classes": [{"</a:t>
            </a:r>
            <a:r>
              <a:rPr lang="pt-BR" sz="1100" dirty="0" err="1"/>
              <a:t>Name</a:t>
            </a:r>
            <a:r>
              <a:rPr lang="pt-BR" sz="1100" dirty="0"/>
              <a:t>": "tech", "Score": 1.0}, {"</a:t>
            </a:r>
            <a:r>
              <a:rPr lang="pt-BR" sz="1100" dirty="0" err="1"/>
              <a:t>Name</a:t>
            </a:r>
            <a:r>
              <a:rPr lang="pt-BR" sz="1100" dirty="0"/>
              <a:t>": "business", "Score": 0.0}, {"</a:t>
            </a:r>
            <a:r>
              <a:rPr lang="pt-BR" sz="1100" dirty="0" err="1"/>
              <a:t>Name</a:t>
            </a:r>
            <a:r>
              <a:rPr lang="pt-BR" sz="1100" dirty="0"/>
              <a:t>": "</a:t>
            </a:r>
            <a:r>
              <a:rPr lang="pt-BR" sz="1100" dirty="0" err="1"/>
              <a:t>politics</a:t>
            </a:r>
            <a:r>
              <a:rPr lang="pt-BR" sz="1100" dirty="0"/>
              <a:t>", "Score": 0.0}]}</a:t>
            </a:r>
          </a:p>
          <a:p>
            <a:r>
              <a:rPr lang="pt-BR" sz="1100" dirty="0"/>
              <a:t>{"File": "bbc_news_category_test.csv", "</a:t>
            </a:r>
            <a:r>
              <a:rPr lang="pt-BR" sz="1100" dirty="0" err="1"/>
              <a:t>Line</a:t>
            </a:r>
            <a:r>
              <a:rPr lang="pt-BR" sz="1100" dirty="0"/>
              <a:t>": "10", "Classes": [{"</a:t>
            </a:r>
            <a:r>
              <a:rPr lang="pt-BR" sz="1100" dirty="0" err="1"/>
              <a:t>Name</a:t>
            </a:r>
            <a:r>
              <a:rPr lang="pt-BR" sz="1100" dirty="0"/>
              <a:t>": "</a:t>
            </a:r>
            <a:r>
              <a:rPr lang="pt-BR" sz="1100" dirty="0" err="1"/>
              <a:t>politics</a:t>
            </a:r>
            <a:r>
              <a:rPr lang="pt-BR" sz="1100" dirty="0"/>
              <a:t>", "Score": 0.9374}, {"</a:t>
            </a:r>
            <a:r>
              <a:rPr lang="pt-BR" sz="1100" dirty="0" err="1"/>
              <a:t>Name</a:t>
            </a:r>
            <a:r>
              <a:rPr lang="pt-BR" sz="1100" dirty="0"/>
              <a:t>": "</a:t>
            </a:r>
            <a:r>
              <a:rPr lang="pt-BR" sz="1100" dirty="0" err="1"/>
              <a:t>entertainment</a:t>
            </a:r>
            <a:r>
              <a:rPr lang="pt-BR" sz="1100" dirty="0"/>
              <a:t>", "Score": 0.038}, {"</a:t>
            </a:r>
            <a:r>
              <a:rPr lang="pt-BR" sz="1100" dirty="0" err="1"/>
              <a:t>Name</a:t>
            </a:r>
            <a:r>
              <a:rPr lang="pt-BR" sz="1100" dirty="0"/>
              <a:t>": "tech", "Score": 0.0122}]}</a:t>
            </a:r>
          </a:p>
          <a:p>
            <a:r>
              <a:rPr lang="pt-BR" sz="1100" dirty="0"/>
              <a:t>{"File": "bbc_news_category_test.csv", "</a:t>
            </a:r>
            <a:r>
              <a:rPr lang="pt-BR" sz="1100" dirty="0" err="1"/>
              <a:t>Line</a:t>
            </a:r>
            <a:r>
              <a:rPr lang="pt-BR" sz="1100" dirty="0"/>
              <a:t>": "11", "Classes": [{"</a:t>
            </a:r>
            <a:r>
              <a:rPr lang="pt-BR" sz="1100" dirty="0" err="1"/>
              <a:t>Name</a:t>
            </a:r>
            <a:r>
              <a:rPr lang="pt-BR" sz="1100" dirty="0"/>
              <a:t>": "</a:t>
            </a:r>
            <a:r>
              <a:rPr lang="pt-BR" sz="1100" dirty="0" err="1"/>
              <a:t>sport</a:t>
            </a:r>
            <a:r>
              <a:rPr lang="pt-BR" sz="1100" dirty="0"/>
              <a:t>", "Score": 0.965}, {"</a:t>
            </a:r>
            <a:r>
              <a:rPr lang="pt-BR" sz="1100" dirty="0" err="1"/>
              <a:t>Name</a:t>
            </a:r>
            <a:r>
              <a:rPr lang="pt-BR" sz="1100" dirty="0"/>
              <a:t>": "</a:t>
            </a:r>
            <a:r>
              <a:rPr lang="pt-BR" sz="1100" dirty="0" err="1"/>
              <a:t>politics</a:t>
            </a:r>
            <a:r>
              <a:rPr lang="pt-BR" sz="1100" dirty="0"/>
              <a:t>", "Score": 0.0125}, {"</a:t>
            </a:r>
            <a:r>
              <a:rPr lang="pt-BR" sz="1100" dirty="0" err="1"/>
              <a:t>Name</a:t>
            </a:r>
            <a:r>
              <a:rPr lang="pt-BR" sz="1100" dirty="0"/>
              <a:t>": "business", "Score": 0.0086}]}</a:t>
            </a:r>
          </a:p>
          <a:p>
            <a:r>
              <a:rPr lang="pt-BR" sz="1100" dirty="0"/>
              <a:t>{"File": "bbc_news_category_test.csv", "</a:t>
            </a:r>
            <a:r>
              <a:rPr lang="pt-BR" sz="1100" dirty="0" err="1"/>
              <a:t>Line</a:t>
            </a:r>
            <a:r>
              <a:rPr lang="pt-BR" sz="1100" dirty="0"/>
              <a:t>": "12", "Classes": [{"</a:t>
            </a:r>
            <a:r>
              <a:rPr lang="pt-BR" sz="1100" dirty="0" err="1"/>
              <a:t>Name</a:t>
            </a:r>
            <a:r>
              <a:rPr lang="pt-BR" sz="1100" dirty="0"/>
              <a:t>": "</a:t>
            </a:r>
            <a:r>
              <a:rPr lang="pt-BR" sz="1100" dirty="0" err="1"/>
              <a:t>sport</a:t>
            </a:r>
            <a:r>
              <a:rPr lang="pt-BR" sz="1100" dirty="0"/>
              <a:t>", "Score": 0.9994}, {"</a:t>
            </a:r>
            <a:r>
              <a:rPr lang="pt-BR" sz="1100" dirty="0" err="1"/>
              <a:t>Name</a:t>
            </a:r>
            <a:r>
              <a:rPr lang="pt-BR" sz="1100" dirty="0"/>
              <a:t>": "</a:t>
            </a:r>
            <a:r>
              <a:rPr lang="pt-BR" sz="1100" dirty="0" err="1"/>
              <a:t>entertainment</a:t>
            </a:r>
            <a:r>
              <a:rPr lang="pt-BR" sz="1100" dirty="0"/>
              <a:t>", "Score": 0.0002}, {"</a:t>
            </a:r>
            <a:r>
              <a:rPr lang="pt-BR" sz="1100" dirty="0" err="1"/>
              <a:t>Name</a:t>
            </a:r>
            <a:r>
              <a:rPr lang="pt-BR" sz="1100" dirty="0"/>
              <a:t>": "</a:t>
            </a:r>
            <a:r>
              <a:rPr lang="pt-BR" sz="1100" dirty="0" err="1"/>
              <a:t>politics</a:t>
            </a:r>
            <a:r>
              <a:rPr lang="pt-BR" sz="1100" dirty="0"/>
              <a:t>", "Score": 0.0002}]}</a:t>
            </a:r>
          </a:p>
          <a:p>
            <a:r>
              <a:rPr lang="pt-BR" sz="1100" dirty="0"/>
              <a:t>{"File": "bbc_news_category_test.csv", "</a:t>
            </a:r>
            <a:r>
              <a:rPr lang="pt-BR" sz="1100" dirty="0" err="1"/>
              <a:t>Line</a:t>
            </a:r>
            <a:r>
              <a:rPr lang="pt-BR" sz="1100" dirty="0"/>
              <a:t>": "13", "Classes": [{"</a:t>
            </a:r>
            <a:r>
              <a:rPr lang="pt-BR" sz="1100" dirty="0" err="1"/>
              <a:t>Name</a:t>
            </a:r>
            <a:r>
              <a:rPr lang="pt-BR" sz="1100" dirty="0"/>
              <a:t>": "</a:t>
            </a:r>
            <a:r>
              <a:rPr lang="pt-BR" sz="1100" dirty="0" err="1"/>
              <a:t>sport</a:t>
            </a:r>
            <a:r>
              <a:rPr lang="pt-BR" sz="1100" dirty="0"/>
              <a:t>", "Score": 0.9991}, {"</a:t>
            </a:r>
            <a:r>
              <a:rPr lang="pt-BR" sz="1100" dirty="0" err="1"/>
              <a:t>Name</a:t>
            </a:r>
            <a:r>
              <a:rPr lang="pt-BR" sz="1100" dirty="0"/>
              <a:t>": "</a:t>
            </a:r>
            <a:r>
              <a:rPr lang="pt-BR" sz="1100" dirty="0" err="1"/>
              <a:t>politics</a:t>
            </a:r>
            <a:r>
              <a:rPr lang="pt-BR" sz="1100" dirty="0"/>
              <a:t>", "Score": 0.0004}, {"</a:t>
            </a:r>
            <a:r>
              <a:rPr lang="pt-BR" sz="1100" dirty="0" err="1"/>
              <a:t>Name</a:t>
            </a:r>
            <a:r>
              <a:rPr lang="pt-BR" sz="1100" dirty="0"/>
              <a:t>": "</a:t>
            </a:r>
            <a:r>
              <a:rPr lang="pt-BR" sz="1100" dirty="0" err="1"/>
              <a:t>entertainment</a:t>
            </a:r>
            <a:r>
              <a:rPr lang="pt-BR" sz="1100" dirty="0"/>
              <a:t>", "Score": 0.0003}]}</a:t>
            </a:r>
          </a:p>
          <a:p>
            <a:r>
              <a:rPr lang="pt-BR" sz="1100" dirty="0"/>
              <a:t>{"File": "bbc_news_category_test.csv", "</a:t>
            </a:r>
            <a:r>
              <a:rPr lang="pt-BR" sz="1100" dirty="0" err="1"/>
              <a:t>Line</a:t>
            </a:r>
            <a:r>
              <a:rPr lang="pt-BR" sz="1100" dirty="0"/>
              <a:t>": "14", "Classes": [{"</a:t>
            </a:r>
            <a:r>
              <a:rPr lang="pt-BR" sz="1100" dirty="0" err="1"/>
              <a:t>Name</a:t>
            </a:r>
            <a:r>
              <a:rPr lang="pt-BR" sz="1100" dirty="0"/>
              <a:t>": "</a:t>
            </a:r>
            <a:r>
              <a:rPr lang="pt-BR" sz="1100" dirty="0" err="1"/>
              <a:t>sport</a:t>
            </a:r>
            <a:r>
              <a:rPr lang="pt-BR" sz="1100" dirty="0"/>
              <a:t>", "Score": 0.9658}, {"</a:t>
            </a:r>
            <a:r>
              <a:rPr lang="pt-BR" sz="1100" dirty="0" err="1"/>
              <a:t>Name</a:t>
            </a:r>
            <a:r>
              <a:rPr lang="pt-BR" sz="1100" dirty="0"/>
              <a:t>": "</a:t>
            </a:r>
            <a:r>
              <a:rPr lang="pt-BR" sz="1100" dirty="0" err="1"/>
              <a:t>entertainment</a:t>
            </a:r>
            <a:r>
              <a:rPr lang="pt-BR" sz="1100" dirty="0"/>
              <a:t>", "Score": 0.0226}, {"</a:t>
            </a:r>
            <a:r>
              <a:rPr lang="pt-BR" sz="1100" dirty="0" err="1"/>
              <a:t>Name</a:t>
            </a:r>
            <a:r>
              <a:rPr lang="pt-BR" sz="1100" dirty="0"/>
              <a:t>": "</a:t>
            </a:r>
            <a:r>
              <a:rPr lang="pt-BR" sz="1100" dirty="0" err="1"/>
              <a:t>politics</a:t>
            </a:r>
            <a:r>
              <a:rPr lang="pt-BR" sz="1100" dirty="0"/>
              <a:t>", "Score": 0.0076}]}</a:t>
            </a:r>
          </a:p>
          <a:p>
            <a:r>
              <a:rPr lang="pt-BR" sz="1100" dirty="0"/>
              <a:t>{"File": "bbc_news_category_test.csv", "</a:t>
            </a:r>
            <a:r>
              <a:rPr lang="pt-BR" sz="1100" dirty="0" err="1"/>
              <a:t>Line</a:t>
            </a:r>
            <a:r>
              <a:rPr lang="pt-BR" sz="1100" dirty="0"/>
              <a:t>": "15", "Classes": [{"</a:t>
            </a:r>
            <a:r>
              <a:rPr lang="pt-BR" sz="1100" dirty="0" err="1"/>
              <a:t>Name</a:t>
            </a:r>
            <a:r>
              <a:rPr lang="pt-BR" sz="1100" dirty="0"/>
              <a:t>": "</a:t>
            </a:r>
            <a:r>
              <a:rPr lang="pt-BR" sz="1100" dirty="0" err="1"/>
              <a:t>sport</a:t>
            </a:r>
            <a:r>
              <a:rPr lang="pt-BR" sz="1100" dirty="0"/>
              <a:t>", "Score": 0.9941}, {"</a:t>
            </a:r>
            <a:r>
              <a:rPr lang="pt-BR" sz="1100" dirty="0" err="1"/>
              <a:t>Name</a:t>
            </a:r>
            <a:r>
              <a:rPr lang="pt-BR" sz="1100" dirty="0"/>
              <a:t>": "</a:t>
            </a:r>
            <a:r>
              <a:rPr lang="pt-BR" sz="1100" dirty="0" err="1"/>
              <a:t>entertainment</a:t>
            </a:r>
            <a:r>
              <a:rPr lang="pt-BR" sz="1100" dirty="0"/>
              <a:t>", "Score": 0.0025}, {"</a:t>
            </a:r>
            <a:r>
              <a:rPr lang="pt-BR" sz="1100" dirty="0" err="1"/>
              <a:t>Name</a:t>
            </a:r>
            <a:r>
              <a:rPr lang="pt-BR" sz="1100" dirty="0"/>
              <a:t>": "</a:t>
            </a:r>
            <a:r>
              <a:rPr lang="pt-BR" sz="1100" dirty="0" err="1"/>
              <a:t>politics</a:t>
            </a:r>
            <a:r>
              <a:rPr lang="pt-BR" sz="1100" dirty="0"/>
              <a:t>", "Score": 0.002}]}</a:t>
            </a:r>
          </a:p>
          <a:p>
            <a:r>
              <a:rPr lang="pt-BR" sz="1100" dirty="0"/>
              <a:t>{"File": "bbc_news_category_test.csv", "</a:t>
            </a:r>
            <a:r>
              <a:rPr lang="pt-BR" sz="1100" dirty="0" err="1"/>
              <a:t>Line</a:t>
            </a:r>
            <a:r>
              <a:rPr lang="pt-BR" sz="1100" dirty="0"/>
              <a:t>": "16", "Classes": [{"</a:t>
            </a:r>
            <a:r>
              <a:rPr lang="pt-BR" sz="1100" dirty="0" err="1"/>
              <a:t>Name</a:t>
            </a:r>
            <a:r>
              <a:rPr lang="pt-BR" sz="1100" dirty="0"/>
              <a:t>": "</a:t>
            </a:r>
            <a:r>
              <a:rPr lang="pt-BR" sz="1100" dirty="0" err="1"/>
              <a:t>sport</a:t>
            </a:r>
            <a:r>
              <a:rPr lang="pt-BR" sz="1100" dirty="0"/>
              <a:t>", "Score": 0.9829}, {"</a:t>
            </a:r>
            <a:r>
              <a:rPr lang="pt-BR" sz="1100" dirty="0" err="1"/>
              <a:t>Name</a:t>
            </a:r>
            <a:r>
              <a:rPr lang="pt-BR" sz="1100" dirty="0"/>
              <a:t>": "</a:t>
            </a:r>
            <a:r>
              <a:rPr lang="pt-BR" sz="1100" dirty="0" err="1"/>
              <a:t>entertainment</a:t>
            </a:r>
            <a:r>
              <a:rPr lang="pt-BR" sz="1100" dirty="0"/>
              <a:t>", "Score": 0.0084}, {"</a:t>
            </a:r>
            <a:r>
              <a:rPr lang="pt-BR" sz="1100" dirty="0" err="1"/>
              <a:t>Name</a:t>
            </a:r>
            <a:r>
              <a:rPr lang="pt-BR" sz="1100" dirty="0"/>
              <a:t>": "business", "Score": 0.0046}]}</a:t>
            </a:r>
          </a:p>
          <a:p>
            <a:r>
              <a:rPr lang="pt-BR" sz="1100" dirty="0"/>
              <a:t>{"File": "bbc_news_category_test.csv", "</a:t>
            </a:r>
            <a:r>
              <a:rPr lang="pt-BR" sz="1100" dirty="0" err="1"/>
              <a:t>Line</a:t>
            </a:r>
            <a:r>
              <a:rPr lang="pt-BR" sz="1100" dirty="0"/>
              <a:t>": "17", "Classes": [{"</a:t>
            </a:r>
            <a:r>
              <a:rPr lang="pt-BR" sz="1100" dirty="0" err="1"/>
              <a:t>Name</a:t>
            </a:r>
            <a:r>
              <a:rPr lang="pt-BR" sz="1100" dirty="0"/>
              <a:t>": "</a:t>
            </a:r>
            <a:r>
              <a:rPr lang="pt-BR" sz="1100" dirty="0" err="1"/>
              <a:t>sport</a:t>
            </a:r>
            <a:r>
              <a:rPr lang="pt-BR" sz="1100" dirty="0"/>
              <a:t>", "Score": 0.9993}, {"</a:t>
            </a:r>
            <a:r>
              <a:rPr lang="pt-BR" sz="1100" dirty="0" err="1"/>
              <a:t>Name</a:t>
            </a:r>
            <a:r>
              <a:rPr lang="pt-BR" sz="1100" dirty="0"/>
              <a:t>": "</a:t>
            </a:r>
            <a:r>
              <a:rPr lang="pt-BR" sz="1100" dirty="0" err="1"/>
              <a:t>entertainment</a:t>
            </a:r>
            <a:r>
              <a:rPr lang="pt-BR" sz="1100" dirty="0"/>
              <a:t>", "Score": 0.0004}, {"</a:t>
            </a:r>
            <a:r>
              <a:rPr lang="pt-BR" sz="1100" dirty="0" err="1"/>
              <a:t>Name</a:t>
            </a:r>
            <a:r>
              <a:rPr lang="pt-BR" sz="1100" dirty="0"/>
              <a:t>": "</a:t>
            </a:r>
            <a:r>
              <a:rPr lang="pt-BR" sz="1100" dirty="0" err="1"/>
              <a:t>politics</a:t>
            </a:r>
            <a:r>
              <a:rPr lang="pt-BR" sz="1100" dirty="0"/>
              <a:t>", "Score": 0.0002}]}</a:t>
            </a:r>
          </a:p>
          <a:p>
            <a:r>
              <a:rPr lang="pt-BR" sz="1100" dirty="0"/>
              <a:t>{"File": "bbc_news_category_test.csv", "</a:t>
            </a:r>
            <a:r>
              <a:rPr lang="pt-BR" sz="1100" dirty="0" err="1"/>
              <a:t>Line</a:t>
            </a:r>
            <a:r>
              <a:rPr lang="pt-BR" sz="1100" dirty="0"/>
              <a:t>": "18", "Classes": [{"</a:t>
            </a:r>
            <a:r>
              <a:rPr lang="pt-BR" sz="1100" dirty="0" err="1"/>
              <a:t>Name</a:t>
            </a:r>
            <a:r>
              <a:rPr lang="pt-BR" sz="1100" dirty="0"/>
              <a:t>": "</a:t>
            </a:r>
            <a:r>
              <a:rPr lang="pt-BR" sz="1100" dirty="0" err="1"/>
              <a:t>sport</a:t>
            </a:r>
            <a:r>
              <a:rPr lang="pt-BR" sz="1100" dirty="0"/>
              <a:t>", "Score": 0.9944}, {"</a:t>
            </a:r>
            <a:r>
              <a:rPr lang="pt-BR" sz="1100" dirty="0" err="1"/>
              <a:t>Name</a:t>
            </a:r>
            <a:r>
              <a:rPr lang="pt-BR" sz="1100" dirty="0"/>
              <a:t>": "</a:t>
            </a:r>
            <a:r>
              <a:rPr lang="pt-BR" sz="1100" dirty="0" err="1"/>
              <a:t>entertainment</a:t>
            </a:r>
            <a:r>
              <a:rPr lang="pt-BR" sz="1100" dirty="0"/>
              <a:t>", "Score": 0.0018}, {"</a:t>
            </a:r>
            <a:r>
              <a:rPr lang="pt-BR" sz="1100" dirty="0" err="1"/>
              <a:t>Name</a:t>
            </a:r>
            <a:r>
              <a:rPr lang="pt-BR" sz="1100" dirty="0"/>
              <a:t>": "business", "Score": 0.0015}]}</a:t>
            </a:r>
          </a:p>
          <a:p>
            <a:r>
              <a:rPr lang="pt-BR" sz="1100" dirty="0"/>
              <a:t>{"File": "bbc_news_category_test.csv", "</a:t>
            </a:r>
            <a:r>
              <a:rPr lang="pt-BR" sz="1100" dirty="0" err="1"/>
              <a:t>Line</a:t>
            </a:r>
            <a:r>
              <a:rPr lang="pt-BR" sz="1100" dirty="0"/>
              <a:t>": "19", "Classes": [{"</a:t>
            </a:r>
            <a:r>
              <a:rPr lang="pt-BR" sz="1100" dirty="0" err="1"/>
              <a:t>Name</a:t>
            </a:r>
            <a:r>
              <a:rPr lang="pt-BR" sz="1100" dirty="0"/>
              <a:t>": "business", "Score": 0.9996}, {"</a:t>
            </a:r>
            <a:r>
              <a:rPr lang="pt-BR" sz="1100" dirty="0" err="1"/>
              <a:t>Name</a:t>
            </a:r>
            <a:r>
              <a:rPr lang="pt-BR" sz="1100" dirty="0"/>
              <a:t>": "</a:t>
            </a:r>
            <a:r>
              <a:rPr lang="pt-BR" sz="1100" dirty="0" err="1"/>
              <a:t>politics</a:t>
            </a:r>
            <a:r>
              <a:rPr lang="pt-BR" sz="1100" dirty="0"/>
              <a:t>", "Score": 0.0002}, {"</a:t>
            </a:r>
            <a:r>
              <a:rPr lang="pt-BR" sz="1100" dirty="0" err="1"/>
              <a:t>Name</a:t>
            </a:r>
            <a:r>
              <a:rPr lang="pt-BR" sz="1100" dirty="0"/>
              <a:t>": "tech", "Score": 0.0001}]}</a:t>
            </a:r>
          </a:p>
          <a:p>
            <a:r>
              <a:rPr lang="pt-BR" sz="1100" dirty="0"/>
              <a:t>{"File": "bbc_news_category_test.csv", "</a:t>
            </a:r>
            <a:r>
              <a:rPr lang="pt-BR" sz="1100" dirty="0" err="1"/>
              <a:t>Line</a:t>
            </a:r>
            <a:r>
              <a:rPr lang="pt-BR" sz="1100" dirty="0"/>
              <a:t>": "20", "Classes": [{"</a:t>
            </a:r>
            <a:r>
              <a:rPr lang="pt-BR" sz="1100" dirty="0" err="1"/>
              <a:t>Name</a:t>
            </a:r>
            <a:r>
              <a:rPr lang="pt-BR" sz="1100" dirty="0"/>
              <a:t>": "</a:t>
            </a:r>
            <a:r>
              <a:rPr lang="pt-BR" sz="1100" dirty="0" err="1"/>
              <a:t>sport</a:t>
            </a:r>
            <a:r>
              <a:rPr lang="pt-BR" sz="1100" dirty="0"/>
              <a:t>", "Score": 0.996}, {"</a:t>
            </a:r>
            <a:r>
              <a:rPr lang="pt-BR" sz="1100" dirty="0" err="1"/>
              <a:t>Name</a:t>
            </a:r>
            <a:r>
              <a:rPr lang="pt-BR" sz="1100" dirty="0"/>
              <a:t>": "</a:t>
            </a:r>
            <a:r>
              <a:rPr lang="pt-BR" sz="1100" dirty="0" err="1"/>
              <a:t>entertainment</a:t>
            </a:r>
            <a:r>
              <a:rPr lang="pt-BR" sz="1100" dirty="0"/>
              <a:t>", "Score": 0.0028}, {"</a:t>
            </a:r>
            <a:r>
              <a:rPr lang="pt-BR" sz="1100" dirty="0" err="1"/>
              <a:t>Name</a:t>
            </a:r>
            <a:r>
              <a:rPr lang="pt-BR" sz="1100" dirty="0"/>
              <a:t>": "</a:t>
            </a:r>
            <a:r>
              <a:rPr lang="pt-BR" sz="1100" dirty="0" err="1"/>
              <a:t>politics</a:t>
            </a:r>
            <a:r>
              <a:rPr lang="pt-BR" sz="1100" dirty="0"/>
              <a:t>", "Score": 0.0006}]}</a:t>
            </a:r>
          </a:p>
          <a:p>
            <a:r>
              <a:rPr lang="pt-BR" sz="1100" dirty="0"/>
              <a:t>{"File": "bbc_news_category_test.csv", "</a:t>
            </a:r>
            <a:r>
              <a:rPr lang="pt-BR" sz="1100" dirty="0" err="1"/>
              <a:t>Line</a:t>
            </a:r>
            <a:r>
              <a:rPr lang="pt-BR" sz="1100" dirty="0"/>
              <a:t>": "21", "Classes": [{"</a:t>
            </a:r>
            <a:r>
              <a:rPr lang="pt-BR" sz="1100" dirty="0" err="1"/>
              <a:t>Name</a:t>
            </a:r>
            <a:r>
              <a:rPr lang="pt-BR" sz="1100" dirty="0"/>
              <a:t>": "</a:t>
            </a:r>
            <a:r>
              <a:rPr lang="pt-BR" sz="1100" dirty="0" err="1"/>
              <a:t>politics</a:t>
            </a:r>
            <a:r>
              <a:rPr lang="pt-BR" sz="1100" dirty="0"/>
              <a:t>", "Score": 1.0}, {"</a:t>
            </a:r>
            <a:r>
              <a:rPr lang="pt-BR" sz="1100" dirty="0" err="1"/>
              <a:t>Name</a:t>
            </a:r>
            <a:r>
              <a:rPr lang="pt-BR" sz="1100" dirty="0"/>
              <a:t>": "business", "Score": 0.0}, {"</a:t>
            </a:r>
            <a:r>
              <a:rPr lang="pt-BR" sz="1100" dirty="0" err="1"/>
              <a:t>Name</a:t>
            </a:r>
            <a:r>
              <a:rPr lang="pt-BR" sz="1100" dirty="0"/>
              <a:t>": "</a:t>
            </a:r>
            <a:r>
              <a:rPr lang="pt-BR" sz="1100" dirty="0" err="1"/>
              <a:t>sport</a:t>
            </a:r>
            <a:r>
              <a:rPr lang="pt-BR" sz="1100" dirty="0"/>
              <a:t>", "Score": 0.0}]}</a:t>
            </a:r>
          </a:p>
          <a:p>
            <a:r>
              <a:rPr lang="pt-BR" sz="1100" dirty="0"/>
              <a:t>{"File": "bbc_news_category_test.csv", "</a:t>
            </a:r>
            <a:r>
              <a:rPr lang="pt-BR" sz="1100" dirty="0" err="1"/>
              <a:t>Line</a:t>
            </a:r>
            <a:r>
              <a:rPr lang="pt-BR" sz="1100" dirty="0"/>
              <a:t>": "22", "Classes": [{"</a:t>
            </a:r>
            <a:r>
              <a:rPr lang="pt-BR" sz="1100" dirty="0" err="1"/>
              <a:t>Name</a:t>
            </a:r>
            <a:r>
              <a:rPr lang="pt-BR" sz="1100" dirty="0"/>
              <a:t>": "tech", "Score": 0.9999}, {"</a:t>
            </a:r>
            <a:r>
              <a:rPr lang="pt-BR" sz="1100" dirty="0" err="1"/>
              <a:t>Name</a:t>
            </a:r>
            <a:r>
              <a:rPr lang="pt-BR" sz="1100" dirty="0"/>
              <a:t>": "business", "Score": 0.0001}, {"</a:t>
            </a:r>
            <a:r>
              <a:rPr lang="pt-BR" sz="1100" dirty="0" err="1"/>
              <a:t>Name</a:t>
            </a:r>
            <a:r>
              <a:rPr lang="pt-BR" sz="1100" dirty="0"/>
              <a:t>": "</a:t>
            </a:r>
            <a:r>
              <a:rPr lang="pt-BR" sz="1100" dirty="0" err="1"/>
              <a:t>entertainment</a:t>
            </a:r>
            <a:r>
              <a:rPr lang="pt-BR" sz="1100" dirty="0"/>
              <a:t>", "Score": 0.0}]}</a:t>
            </a:r>
          </a:p>
          <a:p>
            <a:r>
              <a:rPr lang="pt-BR" sz="1100" dirty="0"/>
              <a:t>{"File": "bbc_news_category_test.csv", "</a:t>
            </a:r>
            <a:r>
              <a:rPr lang="pt-BR" sz="1100" dirty="0" err="1"/>
              <a:t>Line</a:t>
            </a:r>
            <a:r>
              <a:rPr lang="pt-BR" sz="1100" dirty="0"/>
              <a:t>": "23", "Classes": [{"</a:t>
            </a:r>
            <a:r>
              <a:rPr lang="pt-BR" sz="1100" dirty="0" err="1"/>
              <a:t>Name</a:t>
            </a:r>
            <a:r>
              <a:rPr lang="pt-BR" sz="1100" dirty="0"/>
              <a:t>": "</a:t>
            </a:r>
            <a:r>
              <a:rPr lang="pt-BR" sz="1100" dirty="0" err="1"/>
              <a:t>entertainment</a:t>
            </a:r>
            <a:r>
              <a:rPr lang="pt-BR" sz="1100" dirty="0"/>
              <a:t>", "Score": 0.9999}, {"</a:t>
            </a:r>
            <a:r>
              <a:rPr lang="pt-BR" sz="1100" dirty="0" err="1"/>
              <a:t>Name</a:t>
            </a:r>
            <a:r>
              <a:rPr lang="pt-BR" sz="1100" dirty="0"/>
              <a:t>": "tech", "Score": 0.0}, {"</a:t>
            </a:r>
            <a:r>
              <a:rPr lang="pt-BR" sz="1100" dirty="0" err="1"/>
              <a:t>Name</a:t>
            </a:r>
            <a:r>
              <a:rPr lang="pt-BR" sz="1100" dirty="0"/>
              <a:t>": "business", "Score": 0.0}]}</a:t>
            </a:r>
          </a:p>
          <a:p>
            <a:r>
              <a:rPr lang="pt-BR" sz="1100" dirty="0"/>
              <a:t>{"File": "bbc_news_category_test.csv", "</a:t>
            </a:r>
            <a:r>
              <a:rPr lang="pt-BR" sz="1100" dirty="0" err="1"/>
              <a:t>Line</a:t>
            </a:r>
            <a:r>
              <a:rPr lang="pt-BR" sz="1100" dirty="0"/>
              <a:t>": "24", "Classes": [{"</a:t>
            </a:r>
            <a:r>
              <a:rPr lang="pt-BR" sz="1100" dirty="0" err="1"/>
              <a:t>Name</a:t>
            </a:r>
            <a:r>
              <a:rPr lang="pt-BR" sz="1100" dirty="0"/>
              <a:t>": "tech", "Score": 0.9999}, {"</a:t>
            </a:r>
            <a:r>
              <a:rPr lang="pt-BR" sz="1100" dirty="0" err="1"/>
              <a:t>Name</a:t>
            </a:r>
            <a:r>
              <a:rPr lang="pt-BR" sz="1100" dirty="0"/>
              <a:t>": "</a:t>
            </a:r>
            <a:r>
              <a:rPr lang="pt-BR" sz="1100" dirty="0" err="1"/>
              <a:t>politics</a:t>
            </a:r>
            <a:r>
              <a:rPr lang="pt-BR" sz="1100" dirty="0"/>
              <a:t>", "Score": 0.0}, {"</a:t>
            </a:r>
            <a:r>
              <a:rPr lang="pt-BR" sz="1100" dirty="0" err="1"/>
              <a:t>Name</a:t>
            </a:r>
            <a:r>
              <a:rPr lang="pt-BR" sz="1100" dirty="0"/>
              <a:t>": "</a:t>
            </a:r>
            <a:r>
              <a:rPr lang="pt-BR" sz="1100" dirty="0" err="1"/>
              <a:t>sport</a:t>
            </a:r>
            <a:r>
              <a:rPr lang="pt-BR" sz="1100" dirty="0"/>
              <a:t>", "Score": 0.0}]}</a:t>
            </a:r>
          </a:p>
          <a:p>
            <a:r>
              <a:rPr lang="pt-BR" sz="1100" dirty="0"/>
              <a:t>{"File": "bbc_news_category_test.csv", "</a:t>
            </a:r>
            <a:r>
              <a:rPr lang="pt-BR" sz="1100" dirty="0" err="1"/>
              <a:t>Line</a:t>
            </a:r>
            <a:r>
              <a:rPr lang="pt-BR" sz="1100" dirty="0"/>
              <a:t>": "25", "Classes": [{"</a:t>
            </a:r>
            <a:r>
              <a:rPr lang="pt-BR" sz="1100" dirty="0" err="1"/>
              <a:t>Name</a:t>
            </a:r>
            <a:r>
              <a:rPr lang="pt-BR" sz="1100" dirty="0"/>
              <a:t>": "</a:t>
            </a:r>
            <a:r>
              <a:rPr lang="pt-BR" sz="1100" dirty="0" err="1"/>
              <a:t>entertainment</a:t>
            </a:r>
            <a:r>
              <a:rPr lang="pt-BR" sz="1100" dirty="0"/>
              <a:t>", "Score": 0.7838}, {"</a:t>
            </a:r>
            <a:r>
              <a:rPr lang="pt-BR" sz="1100" dirty="0" err="1"/>
              <a:t>Name</a:t>
            </a:r>
            <a:r>
              <a:rPr lang="pt-BR" sz="1100" dirty="0"/>
              <a:t>": "business", "Score": 0.1513}, {"</a:t>
            </a:r>
            <a:r>
              <a:rPr lang="pt-BR" sz="1100" dirty="0" err="1"/>
              <a:t>Name</a:t>
            </a:r>
            <a:r>
              <a:rPr lang="pt-BR" sz="1100" dirty="0"/>
              <a:t>": "tech", "Score": 0.041}]}</a:t>
            </a:r>
          </a:p>
          <a:p>
            <a:r>
              <a:rPr lang="pt-BR" sz="1100" dirty="0"/>
              <a:t>{"File": "bbc_news_category_test.csv", "</a:t>
            </a:r>
            <a:r>
              <a:rPr lang="pt-BR" sz="1100" dirty="0" err="1"/>
              <a:t>Line</a:t>
            </a:r>
            <a:r>
              <a:rPr lang="pt-BR" sz="1100" dirty="0"/>
              <a:t>": "26", "Classes": [{"</a:t>
            </a:r>
            <a:r>
              <a:rPr lang="pt-BR" sz="1100" dirty="0" err="1"/>
              <a:t>Name</a:t>
            </a:r>
            <a:r>
              <a:rPr lang="pt-BR" sz="1100" dirty="0"/>
              <a:t>": "tech", "Score": 1.0}, {"</a:t>
            </a:r>
            <a:r>
              <a:rPr lang="pt-BR" sz="1100" dirty="0" err="1"/>
              <a:t>Name</a:t>
            </a:r>
            <a:r>
              <a:rPr lang="pt-BR" sz="1100" dirty="0"/>
              <a:t>": "</a:t>
            </a:r>
            <a:r>
              <a:rPr lang="pt-BR" sz="1100" dirty="0" err="1"/>
              <a:t>politics</a:t>
            </a:r>
            <a:r>
              <a:rPr lang="pt-BR" sz="1100" dirty="0"/>
              <a:t>", "Score": 0.0}, {"</a:t>
            </a:r>
            <a:r>
              <a:rPr lang="pt-BR" sz="1100" dirty="0" err="1"/>
              <a:t>Name</a:t>
            </a:r>
            <a:r>
              <a:rPr lang="pt-BR" sz="1100" dirty="0"/>
              <a:t>": "business", "Score": 0.0}]}</a:t>
            </a:r>
          </a:p>
        </p:txBody>
      </p:sp>
    </p:spTree>
    <p:extLst>
      <p:ext uri="{BB962C8B-B14F-4D97-AF65-F5344CB8AC3E}">
        <p14:creationId xmlns:p14="http://schemas.microsoft.com/office/powerpoint/2010/main" val="25572019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24"/>
          <p:cNvSpPr txBox="1">
            <a:spLocks noGrp="1"/>
          </p:cNvSpPr>
          <p:nvPr>
            <p:ph type="title"/>
          </p:nvPr>
        </p:nvSpPr>
        <p:spPr>
          <a:xfrm>
            <a:off x="280416" y="268225"/>
            <a:ext cx="10515600" cy="573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800"/>
              <a:buFont typeface="Roboto"/>
              <a:buNone/>
            </a:pPr>
            <a:r>
              <a:rPr lang="pt-BR" sz="2800" dirty="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PARA SABER </a:t>
            </a:r>
            <a:r>
              <a:rPr lang="pt-BR" sz="2800" b="1" dirty="0">
                <a:solidFill>
                  <a:srgbClr val="E0375F"/>
                </a:solidFill>
                <a:latin typeface="Roboto"/>
                <a:ea typeface="Roboto"/>
                <a:cs typeface="Roboto"/>
                <a:sym typeface="Roboto"/>
              </a:rPr>
              <a:t>MAIS</a:t>
            </a:r>
            <a:endParaRPr sz="2800" dirty="0">
              <a:solidFill>
                <a:srgbClr val="E0375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" name="Google Shape;307;p14">
            <a:extLst>
              <a:ext uri="{FF2B5EF4-FFF2-40B4-BE49-F238E27FC236}">
                <a16:creationId xmlns:a16="http://schemas.microsoft.com/office/drawing/2014/main" id="{BB7E2915-C192-F785-8CC3-804B3FC1DDD4}"/>
              </a:ext>
            </a:extLst>
          </p:cNvPr>
          <p:cNvSpPr txBox="1"/>
          <p:nvPr/>
        </p:nvSpPr>
        <p:spPr>
          <a:xfrm>
            <a:off x="280415" y="1065317"/>
            <a:ext cx="11645285" cy="31392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400"/>
              <a:buFont typeface="Arial"/>
              <a:buNone/>
            </a:pPr>
            <a:r>
              <a:rPr lang="pt-BR" sz="1800" dirty="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https://aws.amazon.com/</a:t>
            </a:r>
            <a:r>
              <a:rPr lang="pt-BR" sz="1800" dirty="0" err="1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pt</a:t>
            </a:r>
            <a:r>
              <a:rPr lang="pt-BR" sz="1800" dirty="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/</a:t>
            </a:r>
            <a:r>
              <a:rPr lang="pt-BR" sz="1800" dirty="0" err="1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machine-learning</a:t>
            </a:r>
            <a:r>
              <a:rPr lang="pt-BR" sz="1800" dirty="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/</a:t>
            </a:r>
            <a:r>
              <a:rPr lang="pt-BR" sz="1800" dirty="0" err="1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learn</a:t>
            </a:r>
            <a:r>
              <a:rPr lang="pt-BR" sz="1800" dirty="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/</a:t>
            </a:r>
            <a:r>
              <a:rPr lang="pt-BR" sz="1800" dirty="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, Aprendizado de Machine Learning na AWS</a:t>
            </a: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400"/>
              <a:buFont typeface="Arial"/>
              <a:buNone/>
            </a:pPr>
            <a:endParaRPr lang="pt-BR" sz="1800" dirty="0">
              <a:solidFill>
                <a:srgbClr val="94A2AC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400"/>
              <a:buFont typeface="Arial"/>
              <a:buNone/>
            </a:pPr>
            <a:r>
              <a:rPr lang="pt-BR" sz="1800" dirty="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https://cursos.alura.com.br/</a:t>
            </a:r>
            <a:r>
              <a:rPr lang="pt-BR" sz="1800" dirty="0" err="1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course</a:t>
            </a:r>
            <a:r>
              <a:rPr lang="pt-BR" sz="1800" dirty="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/</a:t>
            </a:r>
            <a:r>
              <a:rPr lang="pt-BR" sz="1800" dirty="0" err="1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machine</a:t>
            </a:r>
            <a:r>
              <a:rPr lang="pt-BR" sz="1800" dirty="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-</a:t>
            </a:r>
            <a:r>
              <a:rPr lang="pt-BR" sz="1800" dirty="0" err="1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learning</a:t>
            </a:r>
            <a:r>
              <a:rPr lang="pt-BR" sz="1800" dirty="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-utilizando-</a:t>
            </a:r>
            <a:r>
              <a:rPr lang="pt-BR" sz="1800" dirty="0" err="1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chatgpt</a:t>
            </a:r>
            <a:r>
              <a:rPr lang="pt-BR" sz="1800" dirty="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-assistente</a:t>
            </a:r>
            <a:r>
              <a:rPr lang="pt-BR" sz="1800" dirty="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, Utilizando ChatGPT como assistente em Machine Learning</a:t>
            </a: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400"/>
              <a:buFont typeface="Arial"/>
              <a:buNone/>
            </a:pPr>
            <a:endParaRPr lang="pt-BR" sz="1800" dirty="0">
              <a:solidFill>
                <a:srgbClr val="94A2AC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400"/>
              <a:buFont typeface="Arial"/>
              <a:buNone/>
            </a:pPr>
            <a:r>
              <a:rPr lang="pt-BR" sz="1800" dirty="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  <a:hlinkClick r:id="rId5"/>
              </a:rPr>
              <a:t>https://cursos.alura.com.br/</a:t>
            </a:r>
            <a:r>
              <a:rPr lang="pt-BR" sz="1800" dirty="0" err="1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  <a:hlinkClick r:id="rId5"/>
              </a:rPr>
              <a:t>course</a:t>
            </a:r>
            <a:r>
              <a:rPr lang="pt-BR" sz="1800" dirty="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  <a:hlinkClick r:id="rId5"/>
              </a:rPr>
              <a:t>/</a:t>
            </a:r>
            <a:r>
              <a:rPr lang="pt-BR" sz="1800" dirty="0" err="1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  <a:hlinkClick r:id="rId5"/>
              </a:rPr>
              <a:t>visao</a:t>
            </a:r>
            <a:r>
              <a:rPr lang="pt-BR" sz="1800" dirty="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  <a:hlinkClick r:id="rId5"/>
              </a:rPr>
              <a:t>-computacional-analise-facial</a:t>
            </a:r>
            <a:r>
              <a:rPr lang="pt-BR" sz="1800" dirty="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, Análise facial</a:t>
            </a: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400"/>
              <a:buFont typeface="Arial"/>
              <a:buNone/>
            </a:pPr>
            <a:endParaRPr lang="pt-BR" sz="1800" dirty="0">
              <a:solidFill>
                <a:srgbClr val="94A2AC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400"/>
              <a:buFont typeface="Arial"/>
              <a:buNone/>
            </a:pPr>
            <a:r>
              <a:rPr lang="pt-BR" sz="1800" dirty="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  <a:hlinkClick r:id="rId6"/>
              </a:rPr>
              <a:t>https://cursos.alura.com.br/</a:t>
            </a:r>
            <a:r>
              <a:rPr lang="pt-BR" sz="1800" dirty="0" err="1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  <a:hlinkClick r:id="rId6"/>
              </a:rPr>
              <a:t>course</a:t>
            </a:r>
            <a:r>
              <a:rPr lang="pt-BR" sz="1800" dirty="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  <a:hlinkClick r:id="rId6"/>
              </a:rPr>
              <a:t>/analise-</a:t>
            </a:r>
            <a:r>
              <a:rPr lang="pt-BR" sz="1800" dirty="0" err="1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  <a:hlinkClick r:id="rId6"/>
              </a:rPr>
              <a:t>classificacao</a:t>
            </a:r>
            <a:r>
              <a:rPr lang="pt-BR" sz="1800" dirty="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  <a:hlinkClick r:id="rId6"/>
              </a:rPr>
              <a:t>-faces-</a:t>
            </a:r>
            <a:r>
              <a:rPr lang="pt-BR" sz="1800" dirty="0" err="1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  <a:hlinkClick r:id="rId6"/>
              </a:rPr>
              <a:t>visao</a:t>
            </a:r>
            <a:r>
              <a:rPr lang="pt-BR" sz="1800" dirty="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  <a:hlinkClick r:id="rId6"/>
              </a:rPr>
              <a:t>-computacional-</a:t>
            </a:r>
            <a:r>
              <a:rPr lang="pt-BR" sz="1800" dirty="0" err="1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  <a:hlinkClick r:id="rId6"/>
              </a:rPr>
              <a:t>opencv</a:t>
            </a:r>
            <a:r>
              <a:rPr lang="pt-BR" sz="1800" dirty="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, Análise e classificação de faces</a:t>
            </a: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400"/>
              <a:buFont typeface="Arial"/>
              <a:buNone/>
            </a:pPr>
            <a:endParaRPr lang="pt-BR" sz="1800" dirty="0">
              <a:solidFill>
                <a:srgbClr val="94A2AC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400"/>
              <a:buFont typeface="Arial"/>
              <a:buNone/>
            </a:pPr>
            <a:r>
              <a:rPr lang="pt-BR" sz="1800" dirty="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  <a:hlinkClick r:id="rId7"/>
              </a:rPr>
              <a:t>https://cursos.alura.com.br/</a:t>
            </a:r>
            <a:r>
              <a:rPr lang="pt-BR" sz="1800" dirty="0" err="1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  <a:hlinkClick r:id="rId7"/>
              </a:rPr>
              <a:t>formacao</a:t>
            </a:r>
            <a:r>
              <a:rPr lang="pt-BR" sz="1800" dirty="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  <a:hlinkClick r:id="rId7"/>
              </a:rPr>
              <a:t>-</a:t>
            </a:r>
            <a:r>
              <a:rPr lang="pt-BR" sz="1800" dirty="0" err="1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  <a:hlinkClick r:id="rId7"/>
              </a:rPr>
              <a:t>amazon</a:t>
            </a:r>
            <a:r>
              <a:rPr lang="pt-BR" sz="1800" dirty="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  <a:hlinkClick r:id="rId7"/>
              </a:rPr>
              <a:t>-web-</a:t>
            </a:r>
            <a:r>
              <a:rPr lang="pt-BR" sz="1800" dirty="0" err="1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  <a:hlinkClick r:id="rId7"/>
              </a:rPr>
              <a:t>services</a:t>
            </a:r>
            <a:r>
              <a:rPr lang="pt-BR" sz="180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, Formação AWS</a:t>
            </a:r>
            <a:endParaRPr lang="pt-BR" sz="1800" dirty="0">
              <a:solidFill>
                <a:srgbClr val="94A2A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59819956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5" name="Google Shape;755;p5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39" y="3"/>
            <a:ext cx="12180722" cy="6858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56" name="Google Shape;756;p5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01701" y="278671"/>
            <a:ext cx="11588600" cy="6272438"/>
          </a:xfrm>
          <a:prstGeom prst="rect">
            <a:avLst/>
          </a:prstGeom>
          <a:noFill/>
          <a:ln>
            <a:noFill/>
          </a:ln>
        </p:spPr>
      </p:pic>
      <p:pic>
        <p:nvPicPr>
          <p:cNvPr id="757" name="Google Shape;757;p5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961366" y="2851614"/>
            <a:ext cx="4269268" cy="11484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tângulo 16">
            <a:extLst>
              <a:ext uri="{FF2B5EF4-FFF2-40B4-BE49-F238E27FC236}">
                <a16:creationId xmlns:a16="http://schemas.microsoft.com/office/drawing/2014/main" id="{2DE38E34-C1CE-65BA-E8D4-1454314CFAAF}"/>
              </a:ext>
            </a:extLst>
          </p:cNvPr>
          <p:cNvSpPr/>
          <p:nvPr/>
        </p:nvSpPr>
        <p:spPr>
          <a:xfrm>
            <a:off x="6664182" y="1657350"/>
            <a:ext cx="4740276" cy="106891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pt-BR" sz="1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COSTUMER PLATFORM</a:t>
            </a:r>
          </a:p>
          <a:p>
            <a:pPr algn="r"/>
            <a:r>
              <a:rPr lang="pt-BR" sz="1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CLOUD OR ON-PREM</a:t>
            </a: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8AA24EEA-54CF-1682-E9FA-BA03B325583A}"/>
              </a:ext>
            </a:extLst>
          </p:cNvPr>
          <p:cNvSpPr/>
          <p:nvPr/>
        </p:nvSpPr>
        <p:spPr>
          <a:xfrm>
            <a:off x="6664182" y="2785532"/>
            <a:ext cx="4740275" cy="107526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pt-BR" sz="1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AI CLOUD PLATFORM</a:t>
            </a:r>
          </a:p>
        </p:txBody>
      </p:sp>
      <p:sp>
        <p:nvSpPr>
          <p:cNvPr id="212" name="Google Shape;212;p6"/>
          <p:cNvSpPr txBox="1">
            <a:spLocks noGrp="1"/>
          </p:cNvSpPr>
          <p:nvPr>
            <p:ph type="title"/>
          </p:nvPr>
        </p:nvSpPr>
        <p:spPr>
          <a:xfrm>
            <a:off x="280416" y="268225"/>
            <a:ext cx="10515600" cy="573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800"/>
              <a:buFont typeface="Roboto"/>
              <a:buNone/>
            </a:pPr>
            <a:r>
              <a:rPr lang="pt-BR" sz="2800" dirty="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ANATOMIA DE UM </a:t>
            </a:r>
            <a:r>
              <a:rPr lang="pt-BR" sz="2800" b="1" dirty="0">
                <a:solidFill>
                  <a:srgbClr val="E0375F"/>
                </a:solidFill>
                <a:latin typeface="Roboto"/>
                <a:ea typeface="Roboto"/>
                <a:cs typeface="Roboto"/>
                <a:sym typeface="Roboto"/>
              </a:rPr>
              <a:t>AI PRODUCT</a:t>
            </a:r>
            <a:endParaRPr sz="2800" dirty="0">
              <a:solidFill>
                <a:srgbClr val="E0375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CD265F01-4958-2774-B2E6-2D187D981B98}"/>
              </a:ext>
            </a:extLst>
          </p:cNvPr>
          <p:cNvSpPr/>
          <p:nvPr/>
        </p:nvSpPr>
        <p:spPr>
          <a:xfrm>
            <a:off x="5371958" y="1657350"/>
            <a:ext cx="1212850" cy="2203450"/>
          </a:xfrm>
          <a:prstGeom prst="rect">
            <a:avLst/>
          </a:prstGeom>
          <a:solidFill>
            <a:srgbClr val="E0375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MODELO</a:t>
            </a:r>
          </a:p>
        </p:txBody>
      </p:sp>
      <p:sp>
        <p:nvSpPr>
          <p:cNvPr id="6" name="Google Shape;296;p13">
            <a:extLst>
              <a:ext uri="{FF2B5EF4-FFF2-40B4-BE49-F238E27FC236}">
                <a16:creationId xmlns:a16="http://schemas.microsoft.com/office/drawing/2014/main" id="{F1508380-6C12-D484-39A0-B9485FDAE201}"/>
              </a:ext>
            </a:extLst>
          </p:cNvPr>
          <p:cNvSpPr txBox="1"/>
          <p:nvPr/>
        </p:nvSpPr>
        <p:spPr>
          <a:xfrm>
            <a:off x="2271047" y="4946650"/>
            <a:ext cx="2927559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000"/>
              <a:buFont typeface="Arial"/>
              <a:buNone/>
            </a:pPr>
            <a:r>
              <a:rPr lang="pt-BR" sz="1800" dirty="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Latência</a:t>
            </a: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000"/>
              <a:buFont typeface="Arial"/>
              <a:buNone/>
            </a:pPr>
            <a:r>
              <a:rPr lang="pt-BR" sz="1800" dirty="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CPU</a:t>
            </a: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000"/>
              <a:buFont typeface="Arial"/>
              <a:buNone/>
            </a:pPr>
            <a:r>
              <a:rPr lang="pt-BR" sz="1800" dirty="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Memória</a:t>
            </a: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000"/>
              <a:buFont typeface="Arial"/>
              <a:buNone/>
            </a:pPr>
            <a:r>
              <a:rPr lang="pt-BR" sz="1800" dirty="0" err="1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Calls</a:t>
            </a:r>
            <a:endParaRPr lang="pt-BR" sz="1800" dirty="0">
              <a:solidFill>
                <a:srgbClr val="94A2A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F6D13870-0805-C7AF-CD0C-26DDAA1CCD37}"/>
              </a:ext>
            </a:extLst>
          </p:cNvPr>
          <p:cNvSpPr/>
          <p:nvPr/>
        </p:nvSpPr>
        <p:spPr>
          <a:xfrm>
            <a:off x="5371958" y="4013200"/>
            <a:ext cx="3435350" cy="78105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MÉTRICAS DE MACHINE LEARNING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98545B61-B432-E401-6E3A-E088CA66009F}"/>
              </a:ext>
            </a:extLst>
          </p:cNvPr>
          <p:cNvSpPr/>
          <p:nvPr/>
        </p:nvSpPr>
        <p:spPr>
          <a:xfrm>
            <a:off x="6664183" y="2224617"/>
            <a:ext cx="2143125" cy="5016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CUSTOM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C3ED8A6B-A54D-4FA3-14B0-76C95BDE877B}"/>
              </a:ext>
            </a:extLst>
          </p:cNvPr>
          <p:cNvSpPr/>
          <p:nvPr/>
        </p:nvSpPr>
        <p:spPr>
          <a:xfrm>
            <a:off x="6664182" y="2785533"/>
            <a:ext cx="2143125" cy="5016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OUT-OF-BOX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4C87665C-FA06-DA9A-A9D7-3020FC67335F}"/>
              </a:ext>
            </a:extLst>
          </p:cNvPr>
          <p:cNvSpPr/>
          <p:nvPr/>
        </p:nvSpPr>
        <p:spPr>
          <a:xfrm>
            <a:off x="6664183" y="3359150"/>
            <a:ext cx="2143125" cy="5016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CUSTOM + OUT-OF-BOX</a:t>
            </a: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788ECD4B-CFAD-772A-7339-5AEAC43B72D6}"/>
              </a:ext>
            </a:extLst>
          </p:cNvPr>
          <p:cNvSpPr/>
          <p:nvPr/>
        </p:nvSpPr>
        <p:spPr>
          <a:xfrm>
            <a:off x="6664183" y="1657350"/>
            <a:ext cx="2143125" cy="5016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TRANSFER LEARNING</a:t>
            </a: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A5A8F531-F2D7-4DDF-99E2-E34F982ED9ED}"/>
              </a:ext>
            </a:extLst>
          </p:cNvPr>
          <p:cNvSpPr/>
          <p:nvPr/>
        </p:nvSpPr>
        <p:spPr>
          <a:xfrm>
            <a:off x="3801835" y="1657350"/>
            <a:ext cx="1396772" cy="220345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ENDPOINT</a:t>
            </a: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B0470933-0539-E0B2-DDCF-C62FAD20FDB9}"/>
              </a:ext>
            </a:extLst>
          </p:cNvPr>
          <p:cNvSpPr/>
          <p:nvPr/>
        </p:nvSpPr>
        <p:spPr>
          <a:xfrm>
            <a:off x="2271048" y="2224617"/>
            <a:ext cx="1396772" cy="163618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API GATEWAY</a:t>
            </a: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668448B7-8206-1CC3-8B55-9FD5842522BB}"/>
              </a:ext>
            </a:extLst>
          </p:cNvPr>
          <p:cNvSpPr/>
          <p:nvPr/>
        </p:nvSpPr>
        <p:spPr>
          <a:xfrm>
            <a:off x="794901" y="2224617"/>
            <a:ext cx="1396772" cy="777947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800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APPs</a:t>
            </a:r>
            <a:endParaRPr lang="pt-BR" sz="1800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0760EA5C-BBE3-E552-E4D8-52C9BC653339}"/>
              </a:ext>
            </a:extLst>
          </p:cNvPr>
          <p:cNvSpPr/>
          <p:nvPr/>
        </p:nvSpPr>
        <p:spPr>
          <a:xfrm>
            <a:off x="794901" y="3078286"/>
            <a:ext cx="1396772" cy="777947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8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APIs</a:t>
            </a:r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60EA642F-B946-9031-D639-86DCC625A1A5}"/>
              </a:ext>
            </a:extLst>
          </p:cNvPr>
          <p:cNvSpPr/>
          <p:nvPr/>
        </p:nvSpPr>
        <p:spPr>
          <a:xfrm>
            <a:off x="2271047" y="4020997"/>
            <a:ext cx="2927559" cy="78105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MÉTRICAS DE API</a:t>
            </a:r>
          </a:p>
        </p:txBody>
      </p:sp>
      <p:sp>
        <p:nvSpPr>
          <p:cNvPr id="24" name="Google Shape;296;p13">
            <a:extLst>
              <a:ext uri="{FF2B5EF4-FFF2-40B4-BE49-F238E27FC236}">
                <a16:creationId xmlns:a16="http://schemas.microsoft.com/office/drawing/2014/main" id="{A059CEB8-A14D-062F-39A5-D24AD3C0434F}"/>
              </a:ext>
            </a:extLst>
          </p:cNvPr>
          <p:cNvSpPr txBox="1"/>
          <p:nvPr/>
        </p:nvSpPr>
        <p:spPr>
          <a:xfrm>
            <a:off x="5371958" y="4946650"/>
            <a:ext cx="3435349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000"/>
              <a:buFont typeface="Arial"/>
              <a:buNone/>
            </a:pPr>
            <a:r>
              <a:rPr lang="pt-BR" sz="1800" dirty="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RMSE</a:t>
            </a: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000"/>
              <a:buFont typeface="Arial"/>
              <a:buNone/>
            </a:pPr>
            <a:r>
              <a:rPr lang="pt-BR" sz="1800" dirty="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R-Square</a:t>
            </a: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000"/>
              <a:buFont typeface="Arial"/>
              <a:buNone/>
            </a:pPr>
            <a:r>
              <a:rPr lang="pt-BR" sz="1800" dirty="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AUC-ROC</a:t>
            </a: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000"/>
              <a:buFont typeface="Arial"/>
              <a:buNone/>
            </a:pPr>
            <a:r>
              <a:rPr lang="pt-BR" sz="1800" dirty="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Desvio de probabilidade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15F1AA15-0930-A129-1162-B50CB93FA126}"/>
              </a:ext>
            </a:extLst>
          </p:cNvPr>
          <p:cNvSpPr/>
          <p:nvPr/>
        </p:nvSpPr>
        <p:spPr>
          <a:xfrm>
            <a:off x="807268" y="1657349"/>
            <a:ext cx="2860551" cy="491546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PROCESSING JOBS</a:t>
            </a:r>
          </a:p>
        </p:txBody>
      </p:sp>
    </p:spTree>
    <p:extLst>
      <p:ext uri="{BB962C8B-B14F-4D97-AF65-F5344CB8AC3E}">
        <p14:creationId xmlns:p14="http://schemas.microsoft.com/office/powerpoint/2010/main" val="10545045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6"/>
          <p:cNvSpPr txBox="1">
            <a:spLocks noGrp="1"/>
          </p:cNvSpPr>
          <p:nvPr>
            <p:ph type="title"/>
          </p:nvPr>
        </p:nvSpPr>
        <p:spPr>
          <a:xfrm>
            <a:off x="280416" y="268225"/>
            <a:ext cx="10515600" cy="573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800"/>
              <a:buFont typeface="Roboto"/>
              <a:buNone/>
            </a:pPr>
            <a:r>
              <a:rPr lang="pt-BR" sz="2800" dirty="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POR QUE UTILIZAR </a:t>
            </a:r>
            <a:r>
              <a:rPr lang="pt-BR" sz="2800" b="1" dirty="0">
                <a:solidFill>
                  <a:srgbClr val="E0375F"/>
                </a:solidFill>
                <a:latin typeface="Roboto"/>
                <a:ea typeface="Roboto"/>
                <a:cs typeface="Roboto"/>
                <a:sym typeface="Roboto"/>
              </a:rPr>
              <a:t>PLATAFORMAS?</a:t>
            </a:r>
            <a:endParaRPr sz="2800" dirty="0">
              <a:solidFill>
                <a:srgbClr val="E0375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8" name="Agrupar 27">
            <a:extLst>
              <a:ext uri="{FF2B5EF4-FFF2-40B4-BE49-F238E27FC236}">
                <a16:creationId xmlns:a16="http://schemas.microsoft.com/office/drawing/2014/main" id="{410B7113-6A73-9F53-D065-925DAACBB301}"/>
              </a:ext>
            </a:extLst>
          </p:cNvPr>
          <p:cNvGrpSpPr/>
          <p:nvPr/>
        </p:nvGrpSpPr>
        <p:grpSpPr>
          <a:xfrm>
            <a:off x="2524125" y="1546225"/>
            <a:ext cx="7143750" cy="4191000"/>
            <a:chOff x="1609725" y="1533525"/>
            <a:chExt cx="7143750" cy="4191000"/>
          </a:xfrm>
        </p:grpSpPr>
        <p:sp>
          <p:nvSpPr>
            <p:cNvPr id="29" name="Retângulo 28">
              <a:extLst>
                <a:ext uri="{FF2B5EF4-FFF2-40B4-BE49-F238E27FC236}">
                  <a16:creationId xmlns:a16="http://schemas.microsoft.com/office/drawing/2014/main" id="{1875B004-1CCB-E846-2868-5219DB6F5A46}"/>
                </a:ext>
              </a:extLst>
            </p:cNvPr>
            <p:cNvSpPr/>
            <p:nvPr/>
          </p:nvSpPr>
          <p:spPr>
            <a:xfrm>
              <a:off x="1609725" y="1533525"/>
              <a:ext cx="3571875" cy="20955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lang="pt-BR" sz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30" name="Retângulo 29">
              <a:extLst>
                <a:ext uri="{FF2B5EF4-FFF2-40B4-BE49-F238E27FC236}">
                  <a16:creationId xmlns:a16="http://schemas.microsoft.com/office/drawing/2014/main" id="{DD4DCEE5-DAA6-AC75-33F7-9E73CB2F004B}"/>
                </a:ext>
              </a:extLst>
            </p:cNvPr>
            <p:cNvSpPr/>
            <p:nvPr/>
          </p:nvSpPr>
          <p:spPr>
            <a:xfrm>
              <a:off x="1609725" y="3629025"/>
              <a:ext cx="3571875" cy="20955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lang="pt-BR" sz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31" name="Retângulo 30">
              <a:extLst>
                <a:ext uri="{FF2B5EF4-FFF2-40B4-BE49-F238E27FC236}">
                  <a16:creationId xmlns:a16="http://schemas.microsoft.com/office/drawing/2014/main" id="{0B4F17DD-FD71-A454-777A-85C9089C13D5}"/>
                </a:ext>
              </a:extLst>
            </p:cNvPr>
            <p:cNvSpPr/>
            <p:nvPr/>
          </p:nvSpPr>
          <p:spPr>
            <a:xfrm>
              <a:off x="5181600" y="1533525"/>
              <a:ext cx="3571875" cy="20955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lang="pt-BR" sz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32" name="Retângulo 31">
              <a:extLst>
                <a:ext uri="{FF2B5EF4-FFF2-40B4-BE49-F238E27FC236}">
                  <a16:creationId xmlns:a16="http://schemas.microsoft.com/office/drawing/2014/main" id="{BE01E1C4-D205-AFFA-F35C-DB6BB189EFEA}"/>
                </a:ext>
              </a:extLst>
            </p:cNvPr>
            <p:cNvSpPr/>
            <p:nvPr/>
          </p:nvSpPr>
          <p:spPr>
            <a:xfrm>
              <a:off x="5181600" y="3629025"/>
              <a:ext cx="3571875" cy="2095500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lang="pt-BR" sz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</p:grp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2D3DB0DA-61FB-CDAE-EE51-224CA7E6F98A}"/>
              </a:ext>
            </a:extLst>
          </p:cNvPr>
          <p:cNvSpPr txBox="1"/>
          <p:nvPr/>
        </p:nvSpPr>
        <p:spPr>
          <a:xfrm rot="16200000">
            <a:off x="1005138" y="3688352"/>
            <a:ext cx="2434975" cy="246221"/>
          </a:xfrm>
          <a:prstGeom prst="rect">
            <a:avLst/>
          </a:prstGeom>
          <a:noFill/>
        </p:spPr>
        <p:txBody>
          <a:bodyPr wrap="square" lIns="0" tIns="36576" rIns="0" bIns="0" rtlCol="0">
            <a:spAutoFit/>
          </a:bodyPr>
          <a:lstStyle/>
          <a:p>
            <a:pPr algn="ctr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</a:pPr>
            <a:r>
              <a:rPr lang="pt-BR" sz="1600">
                <a:solidFill>
                  <a:srgbClr val="94A2AC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Complexidade e Custo</a:t>
            </a:r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74289A91-73AE-0717-0D9D-BB8403E36D63}"/>
              </a:ext>
            </a:extLst>
          </p:cNvPr>
          <p:cNvSpPr txBox="1"/>
          <p:nvPr/>
        </p:nvSpPr>
        <p:spPr>
          <a:xfrm>
            <a:off x="4467922" y="5841002"/>
            <a:ext cx="3256156" cy="246221"/>
          </a:xfrm>
          <a:prstGeom prst="rect">
            <a:avLst/>
          </a:prstGeom>
          <a:noFill/>
        </p:spPr>
        <p:txBody>
          <a:bodyPr wrap="square" lIns="0" tIns="36576" rIns="0" bIns="0" rtlCol="0">
            <a:spAutoFit/>
          </a:bodyPr>
          <a:lstStyle/>
          <a:p>
            <a:pPr algn="ctr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</a:pPr>
            <a:r>
              <a:rPr lang="pt-BR" sz="1600">
                <a:solidFill>
                  <a:srgbClr val="94A2AC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Tempo de Desenvolvimento</a:t>
            </a:r>
          </a:p>
        </p:txBody>
      </p:sp>
      <p:sp>
        <p:nvSpPr>
          <p:cNvPr id="35" name="Retângulo Arredondado 20">
            <a:extLst>
              <a:ext uri="{FF2B5EF4-FFF2-40B4-BE49-F238E27FC236}">
                <a16:creationId xmlns:a16="http://schemas.microsoft.com/office/drawing/2014/main" id="{8921860F-B3AF-BD1B-4F55-5D15F990F311}"/>
              </a:ext>
            </a:extLst>
          </p:cNvPr>
          <p:cNvSpPr/>
          <p:nvPr/>
        </p:nvSpPr>
        <p:spPr>
          <a:xfrm>
            <a:off x="3657805" y="4384675"/>
            <a:ext cx="1304514" cy="609600"/>
          </a:xfrm>
          <a:prstGeom prst="roundRect">
            <a:avLst/>
          </a:prstGeom>
          <a:solidFill>
            <a:srgbClr val="E0375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pt-BR" sz="10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CLOUD APIS</a:t>
            </a:r>
          </a:p>
        </p:txBody>
      </p:sp>
      <p:sp>
        <p:nvSpPr>
          <p:cNvPr id="36" name="Retângulo Arredondado 21">
            <a:extLst>
              <a:ext uri="{FF2B5EF4-FFF2-40B4-BE49-F238E27FC236}">
                <a16:creationId xmlns:a16="http://schemas.microsoft.com/office/drawing/2014/main" id="{D9104F2D-728C-50EB-EA4B-3E6B7EC3FFC7}"/>
              </a:ext>
            </a:extLst>
          </p:cNvPr>
          <p:cNvSpPr/>
          <p:nvPr/>
        </p:nvSpPr>
        <p:spPr>
          <a:xfrm>
            <a:off x="5538644" y="3336925"/>
            <a:ext cx="1304514" cy="609600"/>
          </a:xfrm>
          <a:prstGeom prst="roundRect">
            <a:avLst/>
          </a:prstGeom>
          <a:solidFill>
            <a:srgbClr val="E0375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pt-BR" sz="10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FRAMEWORKS</a:t>
            </a:r>
          </a:p>
        </p:txBody>
      </p:sp>
      <p:sp>
        <p:nvSpPr>
          <p:cNvPr id="37" name="Retângulo Arredondado 22">
            <a:extLst>
              <a:ext uri="{FF2B5EF4-FFF2-40B4-BE49-F238E27FC236}">
                <a16:creationId xmlns:a16="http://schemas.microsoft.com/office/drawing/2014/main" id="{FDB6A7DE-8FEE-8B24-EE65-BE9F17507DD3}"/>
              </a:ext>
            </a:extLst>
          </p:cNvPr>
          <p:cNvSpPr/>
          <p:nvPr/>
        </p:nvSpPr>
        <p:spPr>
          <a:xfrm>
            <a:off x="7999346" y="1872398"/>
            <a:ext cx="1304514" cy="609600"/>
          </a:xfrm>
          <a:prstGeom prst="roundRect">
            <a:avLst/>
          </a:prstGeom>
          <a:solidFill>
            <a:srgbClr val="E0375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pt-BR" sz="10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ALGORITMOS CUSTOMIZADOS</a:t>
            </a:r>
          </a:p>
        </p:txBody>
      </p:sp>
      <p:sp>
        <p:nvSpPr>
          <p:cNvPr id="2" name="Retângulo Arredondado 20">
            <a:extLst>
              <a:ext uri="{FF2B5EF4-FFF2-40B4-BE49-F238E27FC236}">
                <a16:creationId xmlns:a16="http://schemas.microsoft.com/office/drawing/2014/main" id="{A2A5E060-842C-DCB8-1A50-CB66890BF6F6}"/>
              </a:ext>
            </a:extLst>
          </p:cNvPr>
          <p:cNvSpPr/>
          <p:nvPr/>
        </p:nvSpPr>
        <p:spPr>
          <a:xfrm>
            <a:off x="5043387" y="4384675"/>
            <a:ext cx="1304514" cy="609600"/>
          </a:xfrm>
          <a:prstGeom prst="roundRect">
            <a:avLst/>
          </a:prstGeom>
          <a:solidFill>
            <a:srgbClr val="E0375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pt-BR" sz="10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CLOUD PLATFORMS</a:t>
            </a:r>
          </a:p>
        </p:txBody>
      </p:sp>
    </p:spTree>
    <p:extLst>
      <p:ext uri="{BB962C8B-B14F-4D97-AF65-F5344CB8AC3E}">
        <p14:creationId xmlns:p14="http://schemas.microsoft.com/office/powerpoint/2010/main" val="2413881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6"/>
          <p:cNvSpPr txBox="1">
            <a:spLocks noGrp="1"/>
          </p:cNvSpPr>
          <p:nvPr>
            <p:ph type="title"/>
          </p:nvPr>
        </p:nvSpPr>
        <p:spPr>
          <a:xfrm>
            <a:off x="280416" y="268225"/>
            <a:ext cx="10515600" cy="573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800"/>
              <a:buFont typeface="Roboto"/>
              <a:buNone/>
            </a:pPr>
            <a:r>
              <a:rPr lang="pt-BR" sz="2800" dirty="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POR QUE UTILIZAR </a:t>
            </a:r>
            <a:r>
              <a:rPr lang="pt-BR" sz="2800" b="1" dirty="0">
                <a:solidFill>
                  <a:srgbClr val="E0375F"/>
                </a:solidFill>
                <a:latin typeface="Roboto"/>
                <a:ea typeface="Roboto"/>
                <a:cs typeface="Roboto"/>
                <a:sym typeface="Roboto"/>
              </a:rPr>
              <a:t>PLATAFORMAS?</a:t>
            </a:r>
            <a:endParaRPr sz="2800" dirty="0">
              <a:solidFill>
                <a:srgbClr val="E0375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8" name="Agrupar 27">
            <a:extLst>
              <a:ext uri="{FF2B5EF4-FFF2-40B4-BE49-F238E27FC236}">
                <a16:creationId xmlns:a16="http://schemas.microsoft.com/office/drawing/2014/main" id="{410B7113-6A73-9F53-D065-925DAACBB301}"/>
              </a:ext>
            </a:extLst>
          </p:cNvPr>
          <p:cNvGrpSpPr/>
          <p:nvPr/>
        </p:nvGrpSpPr>
        <p:grpSpPr>
          <a:xfrm>
            <a:off x="2524125" y="1546225"/>
            <a:ext cx="7143750" cy="4191000"/>
            <a:chOff x="1609725" y="1533525"/>
            <a:chExt cx="7143750" cy="4191000"/>
          </a:xfrm>
        </p:grpSpPr>
        <p:sp>
          <p:nvSpPr>
            <p:cNvPr id="29" name="Retângulo 28">
              <a:extLst>
                <a:ext uri="{FF2B5EF4-FFF2-40B4-BE49-F238E27FC236}">
                  <a16:creationId xmlns:a16="http://schemas.microsoft.com/office/drawing/2014/main" id="{1875B004-1CCB-E846-2868-5219DB6F5A46}"/>
                </a:ext>
              </a:extLst>
            </p:cNvPr>
            <p:cNvSpPr/>
            <p:nvPr/>
          </p:nvSpPr>
          <p:spPr>
            <a:xfrm>
              <a:off x="1609725" y="1533525"/>
              <a:ext cx="3571875" cy="20955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lang="pt-BR" sz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30" name="Retângulo 29">
              <a:extLst>
                <a:ext uri="{FF2B5EF4-FFF2-40B4-BE49-F238E27FC236}">
                  <a16:creationId xmlns:a16="http://schemas.microsoft.com/office/drawing/2014/main" id="{DD4DCEE5-DAA6-AC75-33F7-9E73CB2F004B}"/>
                </a:ext>
              </a:extLst>
            </p:cNvPr>
            <p:cNvSpPr/>
            <p:nvPr/>
          </p:nvSpPr>
          <p:spPr>
            <a:xfrm>
              <a:off x="1609725" y="3629025"/>
              <a:ext cx="3571875" cy="20955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lang="pt-BR" sz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31" name="Retângulo 30">
              <a:extLst>
                <a:ext uri="{FF2B5EF4-FFF2-40B4-BE49-F238E27FC236}">
                  <a16:creationId xmlns:a16="http://schemas.microsoft.com/office/drawing/2014/main" id="{0B4F17DD-FD71-A454-777A-85C9089C13D5}"/>
                </a:ext>
              </a:extLst>
            </p:cNvPr>
            <p:cNvSpPr/>
            <p:nvPr/>
          </p:nvSpPr>
          <p:spPr>
            <a:xfrm>
              <a:off x="5181600" y="1533525"/>
              <a:ext cx="3571875" cy="20955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lang="pt-BR" sz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32" name="Retângulo 31">
              <a:extLst>
                <a:ext uri="{FF2B5EF4-FFF2-40B4-BE49-F238E27FC236}">
                  <a16:creationId xmlns:a16="http://schemas.microsoft.com/office/drawing/2014/main" id="{BE01E1C4-D205-AFFA-F35C-DB6BB189EFEA}"/>
                </a:ext>
              </a:extLst>
            </p:cNvPr>
            <p:cNvSpPr/>
            <p:nvPr/>
          </p:nvSpPr>
          <p:spPr>
            <a:xfrm>
              <a:off x="5181600" y="3629025"/>
              <a:ext cx="3571875" cy="2095500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lang="pt-BR" sz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</p:grp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2D3DB0DA-61FB-CDAE-EE51-224CA7E6F98A}"/>
              </a:ext>
            </a:extLst>
          </p:cNvPr>
          <p:cNvSpPr txBox="1"/>
          <p:nvPr/>
        </p:nvSpPr>
        <p:spPr>
          <a:xfrm rot="16200000">
            <a:off x="1005138" y="3688352"/>
            <a:ext cx="2434975" cy="246221"/>
          </a:xfrm>
          <a:prstGeom prst="rect">
            <a:avLst/>
          </a:prstGeom>
          <a:noFill/>
        </p:spPr>
        <p:txBody>
          <a:bodyPr wrap="square" lIns="0" tIns="36576" rIns="0" bIns="0" rtlCol="0">
            <a:spAutoFit/>
          </a:bodyPr>
          <a:lstStyle/>
          <a:p>
            <a:pPr algn="ctr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</a:pPr>
            <a:r>
              <a:rPr lang="pt-BR" sz="1600">
                <a:solidFill>
                  <a:srgbClr val="94A2AC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Complexidade e Custo</a:t>
            </a:r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74289A91-73AE-0717-0D9D-BB8403E36D63}"/>
              </a:ext>
            </a:extLst>
          </p:cNvPr>
          <p:cNvSpPr txBox="1"/>
          <p:nvPr/>
        </p:nvSpPr>
        <p:spPr>
          <a:xfrm>
            <a:off x="4467922" y="5841002"/>
            <a:ext cx="3256156" cy="246221"/>
          </a:xfrm>
          <a:prstGeom prst="rect">
            <a:avLst/>
          </a:prstGeom>
          <a:noFill/>
        </p:spPr>
        <p:txBody>
          <a:bodyPr wrap="square" lIns="0" tIns="36576" rIns="0" bIns="0" rtlCol="0">
            <a:spAutoFit/>
          </a:bodyPr>
          <a:lstStyle/>
          <a:p>
            <a:pPr algn="ctr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</a:pPr>
            <a:r>
              <a:rPr lang="pt-BR" sz="1600">
                <a:solidFill>
                  <a:srgbClr val="94A2AC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Tempo de Desenvolvimento</a:t>
            </a:r>
          </a:p>
        </p:txBody>
      </p:sp>
      <p:sp>
        <p:nvSpPr>
          <p:cNvPr id="35" name="Retângulo Arredondado 20">
            <a:extLst>
              <a:ext uri="{FF2B5EF4-FFF2-40B4-BE49-F238E27FC236}">
                <a16:creationId xmlns:a16="http://schemas.microsoft.com/office/drawing/2014/main" id="{8921860F-B3AF-BD1B-4F55-5D15F990F311}"/>
              </a:ext>
            </a:extLst>
          </p:cNvPr>
          <p:cNvSpPr/>
          <p:nvPr/>
        </p:nvSpPr>
        <p:spPr>
          <a:xfrm>
            <a:off x="3657805" y="4384675"/>
            <a:ext cx="1304514" cy="609600"/>
          </a:xfrm>
          <a:prstGeom prst="roundRect">
            <a:avLst/>
          </a:prstGeom>
          <a:solidFill>
            <a:srgbClr val="E0375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pt-BR" sz="10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CLOUD APIS</a:t>
            </a:r>
          </a:p>
        </p:txBody>
      </p:sp>
      <p:sp>
        <p:nvSpPr>
          <p:cNvPr id="36" name="Retângulo Arredondado 21">
            <a:extLst>
              <a:ext uri="{FF2B5EF4-FFF2-40B4-BE49-F238E27FC236}">
                <a16:creationId xmlns:a16="http://schemas.microsoft.com/office/drawing/2014/main" id="{D9104F2D-728C-50EB-EA4B-3E6B7EC3FFC7}"/>
              </a:ext>
            </a:extLst>
          </p:cNvPr>
          <p:cNvSpPr/>
          <p:nvPr/>
        </p:nvSpPr>
        <p:spPr>
          <a:xfrm>
            <a:off x="5538644" y="3336925"/>
            <a:ext cx="1304514" cy="609600"/>
          </a:xfrm>
          <a:prstGeom prst="roundRect">
            <a:avLst/>
          </a:prstGeom>
          <a:solidFill>
            <a:srgbClr val="E0375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pt-BR" sz="10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FRAMEWORKS</a:t>
            </a:r>
          </a:p>
        </p:txBody>
      </p:sp>
      <p:sp>
        <p:nvSpPr>
          <p:cNvPr id="42" name="Retângulo 41">
            <a:extLst>
              <a:ext uri="{FF2B5EF4-FFF2-40B4-BE49-F238E27FC236}">
                <a16:creationId xmlns:a16="http://schemas.microsoft.com/office/drawing/2014/main" id="{E9A696A1-F632-CAA3-9BB2-9328EB46E6E9}"/>
              </a:ext>
            </a:extLst>
          </p:cNvPr>
          <p:cNvSpPr/>
          <p:nvPr/>
        </p:nvSpPr>
        <p:spPr>
          <a:xfrm>
            <a:off x="5920815" y="4002472"/>
            <a:ext cx="864033" cy="359446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 anchorCtr="0"/>
          <a:lstStyle/>
          <a:p>
            <a:pPr algn="ctr"/>
            <a:r>
              <a:rPr lang="pt-BR" sz="9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TENSORFLOW</a:t>
            </a:r>
          </a:p>
        </p:txBody>
      </p:sp>
      <p:sp>
        <p:nvSpPr>
          <p:cNvPr id="43" name="Retângulo 42">
            <a:extLst>
              <a:ext uri="{FF2B5EF4-FFF2-40B4-BE49-F238E27FC236}">
                <a16:creationId xmlns:a16="http://schemas.microsoft.com/office/drawing/2014/main" id="{6FF622A8-B0B3-7684-11F2-E629936571A3}"/>
              </a:ext>
            </a:extLst>
          </p:cNvPr>
          <p:cNvSpPr/>
          <p:nvPr/>
        </p:nvSpPr>
        <p:spPr>
          <a:xfrm>
            <a:off x="4996997" y="4002472"/>
            <a:ext cx="864033" cy="359446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 anchorCtr="0"/>
          <a:lstStyle/>
          <a:p>
            <a:pPr algn="ctr"/>
            <a:r>
              <a: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SCIKITLEARN</a:t>
            </a:r>
          </a:p>
        </p:txBody>
      </p:sp>
      <p:sp>
        <p:nvSpPr>
          <p:cNvPr id="44" name="Retângulo 43">
            <a:extLst>
              <a:ext uri="{FF2B5EF4-FFF2-40B4-BE49-F238E27FC236}">
                <a16:creationId xmlns:a16="http://schemas.microsoft.com/office/drawing/2014/main" id="{3D469948-3DF5-362A-D2EE-4236A71967A1}"/>
              </a:ext>
            </a:extLst>
          </p:cNvPr>
          <p:cNvSpPr/>
          <p:nvPr/>
        </p:nvSpPr>
        <p:spPr>
          <a:xfrm>
            <a:off x="6491400" y="4396428"/>
            <a:ext cx="864033" cy="359446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 anchorCtr="0"/>
          <a:lstStyle/>
          <a:p>
            <a:pPr algn="ctr"/>
            <a:r>
              <a:rPr lang="pt-BR" sz="9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PYTORCH</a:t>
            </a:r>
          </a:p>
        </p:txBody>
      </p:sp>
      <p:sp>
        <p:nvSpPr>
          <p:cNvPr id="45" name="Retângulo 44">
            <a:extLst>
              <a:ext uri="{FF2B5EF4-FFF2-40B4-BE49-F238E27FC236}">
                <a16:creationId xmlns:a16="http://schemas.microsoft.com/office/drawing/2014/main" id="{19197E6D-3C34-A6BF-761A-E639FDB19432}"/>
              </a:ext>
            </a:extLst>
          </p:cNvPr>
          <p:cNvSpPr/>
          <p:nvPr/>
        </p:nvSpPr>
        <p:spPr>
          <a:xfrm>
            <a:off x="6500143" y="4801452"/>
            <a:ext cx="864033" cy="359446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 anchorCtr="0"/>
          <a:lstStyle/>
          <a:p>
            <a:pPr algn="ctr"/>
            <a:r>
              <a:rPr lang="pt-BR" sz="9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MXNET</a:t>
            </a:r>
          </a:p>
        </p:txBody>
      </p:sp>
      <p:sp>
        <p:nvSpPr>
          <p:cNvPr id="46" name="Retângulo 45">
            <a:extLst>
              <a:ext uri="{FF2B5EF4-FFF2-40B4-BE49-F238E27FC236}">
                <a16:creationId xmlns:a16="http://schemas.microsoft.com/office/drawing/2014/main" id="{FA1348D3-2F62-2EF2-F968-18608FD4FC64}"/>
              </a:ext>
            </a:extLst>
          </p:cNvPr>
          <p:cNvSpPr/>
          <p:nvPr/>
        </p:nvSpPr>
        <p:spPr>
          <a:xfrm>
            <a:off x="8109466" y="2522692"/>
            <a:ext cx="1084274" cy="359446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 anchorCtr="0"/>
          <a:lstStyle/>
          <a:p>
            <a:pPr algn="ctr"/>
            <a:r>
              <a:rPr lang="pt-BR" sz="9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REDES NEURAIS SIAMESAS</a:t>
            </a:r>
          </a:p>
        </p:txBody>
      </p:sp>
      <p:sp>
        <p:nvSpPr>
          <p:cNvPr id="2" name="Retângulo Arredondado 20">
            <a:extLst>
              <a:ext uri="{FF2B5EF4-FFF2-40B4-BE49-F238E27FC236}">
                <a16:creationId xmlns:a16="http://schemas.microsoft.com/office/drawing/2014/main" id="{064975C7-6C4C-2B18-4780-64605FD91E6A}"/>
              </a:ext>
            </a:extLst>
          </p:cNvPr>
          <p:cNvSpPr/>
          <p:nvPr/>
        </p:nvSpPr>
        <p:spPr>
          <a:xfrm>
            <a:off x="5043387" y="4384675"/>
            <a:ext cx="1304514" cy="609600"/>
          </a:xfrm>
          <a:prstGeom prst="roundRect">
            <a:avLst/>
          </a:prstGeom>
          <a:solidFill>
            <a:srgbClr val="E0375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pt-BR" sz="10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CLOUD PLATFORMS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94BD3D3B-4608-A823-7E71-C258190DA4B1}"/>
              </a:ext>
            </a:extLst>
          </p:cNvPr>
          <p:cNvSpPr/>
          <p:nvPr/>
        </p:nvSpPr>
        <p:spPr>
          <a:xfrm>
            <a:off x="8417810" y="2936749"/>
            <a:ext cx="1084274" cy="359446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 anchorCtr="0"/>
          <a:lstStyle/>
          <a:p>
            <a:pPr algn="ctr"/>
            <a:r>
              <a: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LLM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35B1B75-F274-B54A-B8DD-4DDAF270E788}"/>
              </a:ext>
            </a:extLst>
          </p:cNvPr>
          <p:cNvSpPr/>
          <p:nvPr/>
        </p:nvSpPr>
        <p:spPr>
          <a:xfrm>
            <a:off x="6915072" y="1635903"/>
            <a:ext cx="1084274" cy="359446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 anchorCtr="0"/>
          <a:lstStyle/>
          <a:p>
            <a:pPr algn="ctr"/>
            <a:r>
              <a: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Q LEARNING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892142F2-1B9A-FE7F-790F-5AA6888CBCB5}"/>
              </a:ext>
            </a:extLst>
          </p:cNvPr>
          <p:cNvSpPr/>
          <p:nvPr/>
        </p:nvSpPr>
        <p:spPr>
          <a:xfrm>
            <a:off x="7093194" y="2047237"/>
            <a:ext cx="1084274" cy="359446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 anchorCtr="0"/>
          <a:lstStyle/>
          <a:p>
            <a:pPr algn="ctr"/>
            <a:r>
              <a:rPr lang="pt-B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BOOSTING</a:t>
            </a:r>
          </a:p>
        </p:txBody>
      </p:sp>
      <p:sp>
        <p:nvSpPr>
          <p:cNvPr id="37" name="Retângulo Arredondado 22">
            <a:extLst>
              <a:ext uri="{FF2B5EF4-FFF2-40B4-BE49-F238E27FC236}">
                <a16:creationId xmlns:a16="http://schemas.microsoft.com/office/drawing/2014/main" id="{FDB6A7DE-8FEE-8B24-EE65-BE9F17507DD3}"/>
              </a:ext>
            </a:extLst>
          </p:cNvPr>
          <p:cNvSpPr/>
          <p:nvPr/>
        </p:nvSpPr>
        <p:spPr>
          <a:xfrm>
            <a:off x="7999346" y="1872398"/>
            <a:ext cx="1304514" cy="609600"/>
          </a:xfrm>
          <a:prstGeom prst="roundRect">
            <a:avLst/>
          </a:prstGeom>
          <a:solidFill>
            <a:srgbClr val="E0375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pt-BR" sz="10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ALGORITMOS CUSTOMIZADOS</a:t>
            </a:r>
          </a:p>
        </p:txBody>
      </p:sp>
    </p:spTree>
    <p:extLst>
      <p:ext uri="{BB962C8B-B14F-4D97-AF65-F5344CB8AC3E}">
        <p14:creationId xmlns:p14="http://schemas.microsoft.com/office/powerpoint/2010/main" val="1533972429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Tema do 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Tema do Office">
  <a:themeElements>
    <a:clrScheme name="Escritório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B2AF3888316C004DAC04A977ABB073CE" ma:contentTypeVersion="12" ma:contentTypeDescription="Crie um novo documento." ma:contentTypeScope="" ma:versionID="c102a9f708dd67221e80e037e7480352">
  <xsd:schema xmlns:xsd="http://www.w3.org/2001/XMLSchema" xmlns:xs="http://www.w3.org/2001/XMLSchema" xmlns:p="http://schemas.microsoft.com/office/2006/metadata/properties" xmlns:ns2="fc20d9d5-71c0-430e-9277-0f51242b6512" xmlns:ns3="76c86a3d-88e1-42b4-9adb-5534142fdd16" targetNamespace="http://schemas.microsoft.com/office/2006/metadata/properties" ma:root="true" ma:fieldsID="7677e25eaaf528df944645a0ef237877" ns2:_="" ns3:_="">
    <xsd:import namespace="fc20d9d5-71c0-430e-9277-0f51242b6512"/>
    <xsd:import namespace="76c86a3d-88e1-42b4-9adb-5534142fdd1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2:MediaServiceObjectDetectorVersions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c20d9d5-71c0-430e-9277-0f51242b651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7" nillable="true" ma:taxonomy="true" ma:internalName="lcf76f155ced4ddcb4097134ff3c332f" ma:taxonomyFieldName="MediaServiceImageTags" ma:displayName="Marcações de imagem" ma:readOnly="false" ma:fieldId="{5cf76f15-5ced-4ddc-b409-7134ff3c332f}" ma:taxonomyMulti="true" ma:sspId="e2398b20-2c76-408b-9565-673d41e5947a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6c86a3d-88e1-42b4-9adb-5534142fdd16" elementFormDefault="qualified">
    <xsd:import namespace="http://schemas.microsoft.com/office/2006/documentManagement/types"/>
    <xsd:import namespace="http://schemas.microsoft.com/office/infopath/2007/PartnerControls"/>
    <xsd:element name="TaxCatchAll" ma:index="18" nillable="true" ma:displayName="Taxonomy Catch All Column" ma:hidden="true" ma:list="{359bdb4a-a20a-41da-931b-6f81c95a5887}" ma:internalName="TaxCatchAll" ma:showField="CatchAllData" ma:web="76c86a3d-88e1-42b4-9adb-5534142fdd1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76c86a3d-88e1-42b4-9adb-5534142fdd16" xsi:nil="true"/>
    <lcf76f155ced4ddcb4097134ff3c332f xmlns="fc20d9d5-71c0-430e-9277-0f51242b6512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FB2F9883-4934-43EB-8E81-37FBE477BD97}"/>
</file>

<file path=customXml/itemProps2.xml><?xml version="1.0" encoding="utf-8"?>
<ds:datastoreItem xmlns:ds="http://schemas.openxmlformats.org/officeDocument/2006/customXml" ds:itemID="{C1F1660B-6322-48B7-A5A8-9827E8AC4FAB}"/>
</file>

<file path=customXml/itemProps3.xml><?xml version="1.0" encoding="utf-8"?>
<ds:datastoreItem xmlns:ds="http://schemas.openxmlformats.org/officeDocument/2006/customXml" ds:itemID="{5407A9EF-9EDC-46CD-80CC-8841891BFB46}"/>
</file>

<file path=docProps/app.xml><?xml version="1.0" encoding="utf-8"?>
<Properties xmlns="http://schemas.openxmlformats.org/officeDocument/2006/extended-properties" xmlns:vt="http://schemas.openxmlformats.org/officeDocument/2006/docPropsVTypes">
  <TotalTime>20733</TotalTime>
  <Words>9192</Words>
  <Application>Microsoft Macintosh PowerPoint</Application>
  <PresentationFormat>Widescreen</PresentationFormat>
  <Paragraphs>1017</Paragraphs>
  <Slides>62</Slides>
  <Notes>61</Notes>
  <HiddenSlides>1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3</vt:i4>
      </vt:variant>
      <vt:variant>
        <vt:lpstr>Títulos de slides</vt:lpstr>
      </vt:variant>
      <vt:variant>
        <vt:i4>62</vt:i4>
      </vt:variant>
    </vt:vector>
  </HeadingPairs>
  <TitlesOfParts>
    <vt:vector size="69" baseType="lpstr">
      <vt:lpstr>Arial</vt:lpstr>
      <vt:lpstr>Roboto Thin</vt:lpstr>
      <vt:lpstr>Calibri</vt:lpstr>
      <vt:lpstr>Roboto</vt:lpstr>
      <vt:lpstr>1_Office Theme</vt:lpstr>
      <vt:lpstr>Office Theme</vt:lpstr>
      <vt:lpstr>2_Office Theme</vt:lpstr>
      <vt:lpstr>Apresentação do PowerPoint</vt:lpstr>
      <vt:lpstr>Apresentação do PowerPoint</vt:lpstr>
      <vt:lpstr>Apresentação do PowerPoint</vt:lpstr>
      <vt:lpstr>POR QUE UTILIZAR PLATAFORMAS?</vt:lpstr>
      <vt:lpstr>MUNDO MODERNO DE PROCESSAMENTO DE DADOS</vt:lpstr>
      <vt:lpstr>POR QUE UTILIZAR PLATAFORMAS?</vt:lpstr>
      <vt:lpstr>ANATOMIA DE UM AI PRODUCT</vt:lpstr>
      <vt:lpstr>POR QUE UTILIZAR PLATAFORMAS?</vt:lpstr>
      <vt:lpstr>POR QUE UTILIZAR PLATAFORMAS?</vt:lpstr>
      <vt:lpstr>POR QUE UTILIZAR PLATAFORMAS?</vt:lpstr>
      <vt:lpstr>POR QUE UTILIZAR PLATAFORMAS?</vt:lpstr>
      <vt:lpstr>OU É PARA EVITAR...</vt:lpstr>
      <vt:lpstr>PLATAFORMAS DE CLOUD</vt:lpstr>
      <vt:lpstr>Apresentação do PowerPoint</vt:lpstr>
      <vt:lpstr>OFERTA AMPLA DE SERVIÇOS</vt:lpstr>
      <vt:lpstr>SAGEMAKER CANVAS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CHAVE DE ACESSO: IAM</vt:lpstr>
      <vt:lpstr>CHAVE DE ACESSO: IAM</vt:lpstr>
      <vt:lpstr>BOTO: AWS SDK PYTHON</vt:lpstr>
      <vt:lpstr>CLOUD APIS: SDK OU CONSOLE?</vt:lpstr>
      <vt:lpstr>CLOUD API: AMAZON TEXTRACT</vt:lpstr>
      <vt:lpstr>CLOUD API: AMAZON TEXTRACT</vt:lpstr>
      <vt:lpstr>CLOUD API: AMAZON TEXTRACT</vt:lpstr>
      <vt:lpstr>CLOUD API: AMAZON REKOGNITION</vt:lpstr>
      <vt:lpstr>AMAZON REKOGNITION: DESCRITOR</vt:lpstr>
      <vt:lpstr>AMAZON REKOGNITION: DESCRITOR</vt:lpstr>
      <vt:lpstr>AMAZON REKOGNITION: DESCRITOR</vt:lpstr>
      <vt:lpstr>AMAZON REKOGNITION: ANÁLISE FACIAL</vt:lpstr>
      <vt:lpstr>AMAZON REKOGNITION: ANÁLISE FACIAL</vt:lpstr>
      <vt:lpstr>AMAZON REKOGNITION: FACE MATCH</vt:lpstr>
      <vt:lpstr>AMAZON REKOGNITION: FACE MATCH</vt:lpstr>
      <vt:lpstr>DESAFIO 1</vt:lpstr>
      <vt:lpstr>AMAZON REKOGNITION: FACE RECOGNITION</vt:lpstr>
      <vt:lpstr>FACE RECOGNITION: DETALHES IMPORTANTES</vt:lpstr>
      <vt:lpstr>AMAZON REKOGNITION: FACE RECOGNITION</vt:lpstr>
      <vt:lpstr>AMAZON REKOGNITION: FACE RECOGNITION</vt:lpstr>
      <vt:lpstr>AMAZON REKOGNITION: FACE RECOGNITION</vt:lpstr>
      <vt:lpstr>AMAZON REKOGNITION: FACE RECOGNITION</vt:lpstr>
      <vt:lpstr>AMAZON REKOGNITION: FACE RECOGNITION</vt:lpstr>
      <vt:lpstr>AMAZON REKOGNITION: FACE RECOGNITION</vt:lpstr>
      <vt:lpstr>Apresentação do PowerPoint</vt:lpstr>
      <vt:lpstr>TIPOS DE EXECUÇÃO</vt:lpstr>
      <vt:lpstr>DETECÇÃO DE ENTIDADES</vt:lpstr>
      <vt:lpstr>DETECÇÃO DE TÓPICOS CHAVE</vt:lpstr>
      <vt:lpstr>ANÁLISE DE SENTIMENTOS</vt:lpstr>
      <vt:lpstr> INFORMAÇÕES PESSOAIS IDENTIFICÁVEIS (PII)</vt:lpstr>
      <vt:lpstr>MODELO CUSTOMIZADO</vt:lpstr>
      <vt:lpstr>AMAZON COMPREHEND: MODELO CUSTOMIZADO</vt:lpstr>
      <vt:lpstr>AMAZON COMPREHEND: MODELO CUSTOMIZADO</vt:lpstr>
      <vt:lpstr>AMAZON COMPREHEND: MODELO CUSTOMIZADO</vt:lpstr>
      <vt:lpstr>AMAZON COMPREHEND: MODELO CUSTOMIZADO</vt:lpstr>
      <vt:lpstr>AMAZON COMPREHEND: MODELO CUSTOMIZADO</vt:lpstr>
      <vt:lpstr>AMAZON COMPREHEND: MODELO CUSTOMIZADO</vt:lpstr>
      <vt:lpstr>AMAZON COMPREHEND: MODELO CUSTOMIZADO</vt:lpstr>
      <vt:lpstr>PARA SABER MAIS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Roberta Masi Martins</dc:creator>
  <cp:lastModifiedBy>Michel Fernandes</cp:lastModifiedBy>
  <cp:revision>42</cp:revision>
  <dcterms:created xsi:type="dcterms:W3CDTF">2016-06-16T19:36:42Z</dcterms:created>
  <dcterms:modified xsi:type="dcterms:W3CDTF">2025-03-12T01:57:30Z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0x010100B2AF3888316C004DAC04A977ABB073CE</vt:lpwstr>
  </property>
</Properties>
</file>